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41"/>
  </p:notesMasterIdLst>
  <p:handoutMasterIdLst>
    <p:handoutMasterId r:id="rId42"/>
  </p:handoutMasterIdLst>
  <p:sldIdLst>
    <p:sldId id="322" r:id="rId5"/>
    <p:sldId id="317" r:id="rId6"/>
    <p:sldId id="305" r:id="rId7"/>
    <p:sldId id="306" r:id="rId8"/>
    <p:sldId id="307" r:id="rId9"/>
    <p:sldId id="323" r:id="rId10"/>
    <p:sldId id="324" r:id="rId11"/>
    <p:sldId id="325" r:id="rId12"/>
    <p:sldId id="326" r:id="rId13"/>
    <p:sldId id="327" r:id="rId14"/>
    <p:sldId id="328" r:id="rId15"/>
    <p:sldId id="329" r:id="rId16"/>
    <p:sldId id="330" r:id="rId17"/>
    <p:sldId id="331" r:id="rId18"/>
    <p:sldId id="332" r:id="rId19"/>
    <p:sldId id="333" r:id="rId20"/>
    <p:sldId id="334" r:id="rId21"/>
    <p:sldId id="335" r:id="rId22"/>
    <p:sldId id="308" r:id="rId23"/>
    <p:sldId id="336" r:id="rId24"/>
    <p:sldId id="337" r:id="rId25"/>
    <p:sldId id="338" r:id="rId26"/>
    <p:sldId id="339" r:id="rId27"/>
    <p:sldId id="340" r:id="rId28"/>
    <p:sldId id="341" r:id="rId29"/>
    <p:sldId id="342" r:id="rId30"/>
    <p:sldId id="343" r:id="rId31"/>
    <p:sldId id="344" r:id="rId32"/>
    <p:sldId id="345" r:id="rId33"/>
    <p:sldId id="346" r:id="rId34"/>
    <p:sldId id="347" r:id="rId35"/>
    <p:sldId id="348" r:id="rId36"/>
    <p:sldId id="349" r:id="rId37"/>
    <p:sldId id="350" r:id="rId38"/>
    <p:sldId id="309" r:id="rId39"/>
    <p:sldId id="310" r:id="rId40"/>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Weekly Intro - White BG" id="{B4587B1E-BB88-4173-8339-2929187587A5}">
          <p14:sldIdLst>
            <p14:sldId id="322"/>
            <p14:sldId id="317"/>
            <p14:sldId id="305"/>
            <p14:sldId id="306"/>
            <p14:sldId id="307"/>
            <p14:sldId id="323"/>
            <p14:sldId id="324"/>
            <p14:sldId id="325"/>
            <p14:sldId id="326"/>
            <p14:sldId id="327"/>
            <p14:sldId id="328"/>
            <p14:sldId id="329"/>
            <p14:sldId id="330"/>
            <p14:sldId id="331"/>
            <p14:sldId id="332"/>
            <p14:sldId id="333"/>
            <p14:sldId id="334"/>
            <p14:sldId id="335"/>
            <p14:sldId id="308"/>
            <p14:sldId id="336"/>
            <p14:sldId id="337"/>
            <p14:sldId id="338"/>
            <p14:sldId id="339"/>
            <p14:sldId id="340"/>
            <p14:sldId id="341"/>
            <p14:sldId id="342"/>
            <p14:sldId id="343"/>
            <p14:sldId id="344"/>
            <p14:sldId id="345"/>
            <p14:sldId id="346"/>
            <p14:sldId id="347"/>
            <p14:sldId id="348"/>
            <p14:sldId id="349"/>
            <p14:sldId id="350"/>
            <p14:sldId id="309"/>
            <p14:sldId id="31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79" autoAdjust="0"/>
    <p:restoredTop sz="94249" autoAdjust="0"/>
  </p:normalViewPr>
  <p:slideViewPr>
    <p:cSldViewPr snapToGrid="0">
      <p:cViewPr varScale="1">
        <p:scale>
          <a:sx n="62" d="100"/>
          <a:sy n="62" d="100"/>
        </p:scale>
        <p:origin x="820" y="56"/>
      </p:cViewPr>
      <p:guideLst/>
    </p:cSldViewPr>
  </p:slideViewPr>
  <p:outlineViewPr>
    <p:cViewPr>
      <p:scale>
        <a:sx n="33" d="100"/>
        <a:sy n="33" d="100"/>
      </p:scale>
      <p:origin x="0" y="-4056"/>
    </p:cViewPr>
  </p:outlineViewPr>
  <p:notesTextViewPr>
    <p:cViewPr>
      <p:scale>
        <a:sx n="1" d="1"/>
        <a:sy n="1" d="1"/>
      </p:scale>
      <p:origin x="0" y="0"/>
    </p:cViewPr>
  </p:notesTextViewPr>
  <p:sorterViewPr>
    <p:cViewPr>
      <p:scale>
        <a:sx n="111" d="100"/>
        <a:sy n="111" d="100"/>
      </p:scale>
      <p:origin x="0" y="-6136"/>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47"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jayaraj C. Vijayasingam" userId="8e4c9cc1-b644-4423-b449-dfdb25775b8d" providerId="ADAL" clId="{B090D503-2295-4D8D-9B97-0F4620C2E7D8}"/>
    <pc:docChg chg="custSel modSld modMainMaster">
      <pc:chgData name="Vijayaraj C. Vijayasingam" userId="8e4c9cc1-b644-4423-b449-dfdb25775b8d" providerId="ADAL" clId="{B090D503-2295-4D8D-9B97-0F4620C2E7D8}" dt="2023-05-13T05:56:07.772" v="425" actId="20577"/>
      <pc:docMkLst>
        <pc:docMk/>
      </pc:docMkLst>
      <pc:sldChg chg="modSp mod">
        <pc:chgData name="Vijayaraj C. Vijayasingam" userId="8e4c9cc1-b644-4423-b449-dfdb25775b8d" providerId="ADAL" clId="{B090D503-2295-4D8D-9B97-0F4620C2E7D8}" dt="2023-05-13T05:47:38.406" v="80" actId="20577"/>
        <pc:sldMkLst>
          <pc:docMk/>
          <pc:sldMk cId="1147692581" sldId="306"/>
        </pc:sldMkLst>
        <pc:spChg chg="mod">
          <ac:chgData name="Vijayaraj C. Vijayasingam" userId="8e4c9cc1-b644-4423-b449-dfdb25775b8d" providerId="ADAL" clId="{B090D503-2295-4D8D-9B97-0F4620C2E7D8}" dt="2023-05-13T05:47:38.406" v="80" actId="20577"/>
          <ac:spMkLst>
            <pc:docMk/>
            <pc:sldMk cId="1147692581" sldId="306"/>
            <ac:spMk id="9" creationId="{9D496500-6EFF-D6A4-A019-E1438C03575B}"/>
          </ac:spMkLst>
        </pc:spChg>
      </pc:sldChg>
      <pc:sldChg chg="modSp mod">
        <pc:chgData name="Vijayaraj C. Vijayasingam" userId="8e4c9cc1-b644-4423-b449-dfdb25775b8d" providerId="ADAL" clId="{B090D503-2295-4D8D-9B97-0F4620C2E7D8}" dt="2023-05-13T05:56:07.772" v="425" actId="20577"/>
        <pc:sldMkLst>
          <pc:docMk/>
          <pc:sldMk cId="2002936326" sldId="310"/>
        </pc:sldMkLst>
        <pc:spChg chg="mod">
          <ac:chgData name="Vijayaraj C. Vijayasingam" userId="8e4c9cc1-b644-4423-b449-dfdb25775b8d" providerId="ADAL" clId="{B090D503-2295-4D8D-9B97-0F4620C2E7D8}" dt="2023-05-13T05:56:07.772" v="425" actId="20577"/>
          <ac:spMkLst>
            <pc:docMk/>
            <pc:sldMk cId="2002936326" sldId="310"/>
            <ac:spMk id="7" creationId="{12E60516-14FA-6023-4EA0-3F1B5EAA0BCD}"/>
          </ac:spMkLst>
        </pc:spChg>
        <pc:spChg chg="mod">
          <ac:chgData name="Vijayaraj C. Vijayasingam" userId="8e4c9cc1-b644-4423-b449-dfdb25775b8d" providerId="ADAL" clId="{B090D503-2295-4D8D-9B97-0F4620C2E7D8}" dt="2023-05-13T05:55:43.634" v="420" actId="20577"/>
          <ac:spMkLst>
            <pc:docMk/>
            <pc:sldMk cId="2002936326" sldId="310"/>
            <ac:spMk id="9" creationId="{160D1C6E-2053-4E08-F1D3-C2DBE5B07258}"/>
          </ac:spMkLst>
        </pc:spChg>
      </pc:sldChg>
      <pc:sldChg chg="modSp mod">
        <pc:chgData name="Vijayaraj C. Vijayasingam" userId="8e4c9cc1-b644-4423-b449-dfdb25775b8d" providerId="ADAL" clId="{B090D503-2295-4D8D-9B97-0F4620C2E7D8}" dt="2023-05-13T05:47:07.272" v="77" actId="207"/>
        <pc:sldMkLst>
          <pc:docMk/>
          <pc:sldMk cId="3591373730" sldId="317"/>
        </pc:sldMkLst>
        <pc:spChg chg="mod">
          <ac:chgData name="Vijayaraj C. Vijayasingam" userId="8e4c9cc1-b644-4423-b449-dfdb25775b8d" providerId="ADAL" clId="{B090D503-2295-4D8D-9B97-0F4620C2E7D8}" dt="2023-05-13T05:47:07.272" v="77" actId="207"/>
          <ac:spMkLst>
            <pc:docMk/>
            <pc:sldMk cId="3591373730" sldId="317"/>
            <ac:spMk id="4" creationId="{3455BEAC-0823-2B3E-9D1B-4A6DA5417C39}"/>
          </ac:spMkLst>
        </pc:spChg>
      </pc:sldChg>
      <pc:sldChg chg="modSp mod">
        <pc:chgData name="Vijayaraj C. Vijayasingam" userId="8e4c9cc1-b644-4423-b449-dfdb25775b8d" providerId="ADAL" clId="{B090D503-2295-4D8D-9B97-0F4620C2E7D8}" dt="2023-05-13T05:40:51.444" v="9" actId="1076"/>
        <pc:sldMkLst>
          <pc:docMk/>
          <pc:sldMk cId="66905897" sldId="322"/>
        </pc:sldMkLst>
        <pc:spChg chg="mod">
          <ac:chgData name="Vijayaraj C. Vijayasingam" userId="8e4c9cc1-b644-4423-b449-dfdb25775b8d" providerId="ADAL" clId="{B090D503-2295-4D8D-9B97-0F4620C2E7D8}" dt="2023-05-13T05:40:51.444" v="9" actId="1076"/>
          <ac:spMkLst>
            <pc:docMk/>
            <pc:sldMk cId="66905897" sldId="322"/>
            <ac:spMk id="5" creationId="{E5A64D6D-4F7B-C4E6-3DF0-51112DC6C859}"/>
          </ac:spMkLst>
        </pc:spChg>
        <pc:spChg chg="mod">
          <ac:chgData name="Vijayaraj C. Vijayasingam" userId="8e4c9cc1-b644-4423-b449-dfdb25775b8d" providerId="ADAL" clId="{B090D503-2295-4D8D-9B97-0F4620C2E7D8}" dt="2023-05-13T05:40:42.040" v="8" actId="20577"/>
          <ac:spMkLst>
            <pc:docMk/>
            <pc:sldMk cId="66905897" sldId="322"/>
            <ac:spMk id="6" creationId="{DA48EE8B-4479-DBB2-A043-0D0A551A3F92}"/>
          </ac:spMkLst>
        </pc:spChg>
      </pc:sldChg>
      <pc:sldChg chg="modSp mod">
        <pc:chgData name="Vijayaraj C. Vijayasingam" userId="8e4c9cc1-b644-4423-b449-dfdb25775b8d" providerId="ADAL" clId="{B090D503-2295-4D8D-9B97-0F4620C2E7D8}" dt="2023-05-13T05:49:01.999" v="91" actId="20577"/>
        <pc:sldMkLst>
          <pc:docMk/>
          <pc:sldMk cId="425853729" sldId="327"/>
        </pc:sldMkLst>
        <pc:spChg chg="mod">
          <ac:chgData name="Vijayaraj C. Vijayasingam" userId="8e4c9cc1-b644-4423-b449-dfdb25775b8d" providerId="ADAL" clId="{B090D503-2295-4D8D-9B97-0F4620C2E7D8}" dt="2023-05-13T05:49:01.999" v="91" actId="20577"/>
          <ac:spMkLst>
            <pc:docMk/>
            <pc:sldMk cId="425853729" sldId="327"/>
            <ac:spMk id="2" creationId="{EB87ACAA-33AC-ACE6-C017-57BC7063103D}"/>
          </ac:spMkLst>
        </pc:spChg>
      </pc:sldChg>
      <pc:sldChg chg="modSp mod">
        <pc:chgData name="Vijayaraj C. Vijayasingam" userId="8e4c9cc1-b644-4423-b449-dfdb25775b8d" providerId="ADAL" clId="{B090D503-2295-4D8D-9B97-0F4620C2E7D8}" dt="2023-05-13T05:54:37.622" v="342" actId="20577"/>
        <pc:sldMkLst>
          <pc:docMk/>
          <pc:sldMk cId="420545851" sldId="350"/>
        </pc:sldMkLst>
        <pc:spChg chg="mod">
          <ac:chgData name="Vijayaraj C. Vijayasingam" userId="8e4c9cc1-b644-4423-b449-dfdb25775b8d" providerId="ADAL" clId="{B090D503-2295-4D8D-9B97-0F4620C2E7D8}" dt="2023-05-13T05:54:37.622" v="342" actId="20577"/>
          <ac:spMkLst>
            <pc:docMk/>
            <pc:sldMk cId="420545851" sldId="350"/>
            <ac:spMk id="4" creationId="{B6285308-D4DB-921E-F1BC-84CD6AF77930}"/>
          </ac:spMkLst>
        </pc:spChg>
      </pc:sldChg>
      <pc:sldMasterChg chg="modSp mod">
        <pc:chgData name="Vijayaraj C. Vijayasingam" userId="8e4c9cc1-b644-4423-b449-dfdb25775b8d" providerId="ADAL" clId="{B090D503-2295-4D8D-9B97-0F4620C2E7D8}" dt="2023-05-13T05:46:43.103" v="76" actId="20577"/>
        <pc:sldMasterMkLst>
          <pc:docMk/>
          <pc:sldMasterMk cId="0" sldId="2147483651"/>
        </pc:sldMasterMkLst>
        <pc:spChg chg="mod">
          <ac:chgData name="Vijayaraj C. Vijayasingam" userId="8e4c9cc1-b644-4423-b449-dfdb25775b8d" providerId="ADAL" clId="{B090D503-2295-4D8D-9B97-0F4620C2E7D8}" dt="2023-05-13T05:43:11.215" v="18" actId="255"/>
          <ac:spMkLst>
            <pc:docMk/>
            <pc:sldMasterMk cId="0" sldId="2147483651"/>
            <ac:spMk id="3" creationId="{86DC117F-9549-84AD-C279-A42AEB20D920}"/>
          </ac:spMkLst>
        </pc:spChg>
        <pc:spChg chg="mod">
          <ac:chgData name="Vijayaraj C. Vijayasingam" userId="8e4c9cc1-b644-4423-b449-dfdb25775b8d" providerId="ADAL" clId="{B090D503-2295-4D8D-9B97-0F4620C2E7D8}" dt="2023-05-13T05:46:43.103" v="76" actId="20577"/>
          <ac:spMkLst>
            <pc:docMk/>
            <pc:sldMasterMk cId="0" sldId="2147483651"/>
            <ac:spMk id="8" creationId="{9EBD054F-4D2B-C683-DC2F-88927DD0A10B}"/>
          </ac:spMkLst>
        </pc:spChg>
      </pc:sldMasterChg>
    </pc:docChg>
  </pc:docChgLst>
  <pc:docChgLst>
    <pc:chgData name="Vijayaraj C. Vijayasingam" userId="8e4c9cc1-b644-4423-b449-dfdb25775b8d" providerId="ADAL" clId="{FD0D8FE9-B5A4-4BF4-A145-5DA54F1B1DEA}"/>
    <pc:docChg chg="modSld">
      <pc:chgData name="Vijayaraj C. Vijayasingam" userId="8e4c9cc1-b644-4423-b449-dfdb25775b8d" providerId="ADAL" clId="{FD0D8FE9-B5A4-4BF4-A145-5DA54F1B1DEA}" dt="2023-09-04T07:24:52.852" v="19" actId="113"/>
      <pc:docMkLst>
        <pc:docMk/>
      </pc:docMkLst>
      <pc:sldChg chg="modSp mod">
        <pc:chgData name="Vijayaraj C. Vijayasingam" userId="8e4c9cc1-b644-4423-b449-dfdb25775b8d" providerId="ADAL" clId="{FD0D8FE9-B5A4-4BF4-A145-5DA54F1B1DEA}" dt="2023-09-04T07:24:17.698" v="12" actId="20577"/>
        <pc:sldMkLst>
          <pc:docMk/>
          <pc:sldMk cId="1441225232" sldId="333"/>
        </pc:sldMkLst>
        <pc:spChg chg="mod">
          <ac:chgData name="Vijayaraj C. Vijayasingam" userId="8e4c9cc1-b644-4423-b449-dfdb25775b8d" providerId="ADAL" clId="{FD0D8FE9-B5A4-4BF4-A145-5DA54F1B1DEA}" dt="2023-09-04T07:24:17.698" v="12" actId="20577"/>
          <ac:spMkLst>
            <pc:docMk/>
            <pc:sldMk cId="1441225232" sldId="333"/>
            <ac:spMk id="2" creationId="{31791CED-D10B-80C3-7466-87E952842CF0}"/>
          </ac:spMkLst>
        </pc:spChg>
      </pc:sldChg>
      <pc:sldChg chg="modSp mod">
        <pc:chgData name="Vijayaraj C. Vijayasingam" userId="8e4c9cc1-b644-4423-b449-dfdb25775b8d" providerId="ADAL" clId="{FD0D8FE9-B5A4-4BF4-A145-5DA54F1B1DEA}" dt="2023-09-04T07:24:52.852" v="19" actId="113"/>
        <pc:sldMkLst>
          <pc:docMk/>
          <pc:sldMk cId="355593988" sldId="334"/>
        </pc:sldMkLst>
        <pc:spChg chg="mod">
          <ac:chgData name="Vijayaraj C. Vijayasingam" userId="8e4c9cc1-b644-4423-b449-dfdb25775b8d" providerId="ADAL" clId="{FD0D8FE9-B5A4-4BF4-A145-5DA54F1B1DEA}" dt="2023-09-04T07:24:52.852" v="19" actId="113"/>
          <ac:spMkLst>
            <pc:docMk/>
            <pc:sldMk cId="355593988" sldId="334"/>
            <ac:spMk id="2" creationId="{6DB403EE-1EB1-7A80-AB7D-05CE9CC8C67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a:t>
            </a:fld>
            <a:endParaRPr lang="en-US" dirty="0"/>
          </a:p>
        </p:txBody>
      </p:sp>
    </p:spTree>
    <p:extLst>
      <p:ext uri="{BB962C8B-B14F-4D97-AF65-F5344CB8AC3E}">
        <p14:creationId xmlns:p14="http://schemas.microsoft.com/office/powerpoint/2010/main" val="40155977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9</a:t>
            </a:fld>
            <a:endParaRPr lang="en-US" dirty="0"/>
          </a:p>
        </p:txBody>
      </p:sp>
    </p:spTree>
    <p:extLst>
      <p:ext uri="{BB962C8B-B14F-4D97-AF65-F5344CB8AC3E}">
        <p14:creationId xmlns:p14="http://schemas.microsoft.com/office/powerpoint/2010/main" val="2865778970"/>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30832"/>
          </a:xfrm>
          <a:prstGeom prst="rect">
            <a:avLst/>
          </a:prstGeom>
          <a:noFill/>
        </p:spPr>
        <p:txBody>
          <a:bodyPr wrap="square" rtlCol="0">
            <a:spAutoFit/>
          </a:bodyPr>
          <a:lstStyle/>
          <a:p>
            <a:pPr marL="0" indent="0" eaLnBrk="1" hangingPunct="1">
              <a:buNone/>
            </a:pPr>
            <a:r>
              <a:rPr lang="en-US" sz="800" b="1" dirty="0">
                <a:solidFill>
                  <a:schemeClr val="bg1"/>
                </a:solidFill>
              </a:rPr>
              <a:t>CT050-3-3-PRMGT - </a:t>
            </a:r>
            <a:r>
              <a:rPr lang="en-US" sz="900" b="1" dirty="0">
                <a:solidFill>
                  <a:schemeClr val="bg1"/>
                </a:solidFill>
              </a:rPr>
              <a:t>Project Management</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59" y="6534150"/>
            <a:ext cx="4206241" cy="215444"/>
          </a:xfrm>
          <a:prstGeom prst="rect">
            <a:avLst/>
          </a:prstGeom>
          <a:noFill/>
        </p:spPr>
        <p:txBody>
          <a:bodyPr wrap="square" rtlCol="0">
            <a:spAutoFit/>
          </a:bodyPr>
          <a:lstStyle/>
          <a:p>
            <a:pPr algn="ctr"/>
            <a:r>
              <a:rPr lang="en-MY" sz="800" b="0" kern="0" dirty="0" err="1">
                <a:solidFill>
                  <a:schemeClr val="tx1"/>
                </a:solidFill>
              </a:rPr>
              <a:t>Ti</a:t>
            </a:r>
            <a:r>
              <a:rPr lang="en-US" sz="800" b="1" dirty="0">
                <a:solidFill>
                  <a:schemeClr val="bg1"/>
                </a:solidFill>
                <a:latin typeface="Arial Unicode MS" pitchFamily="34" charset="-128"/>
                <a:ea typeface="Arial Unicode MS" pitchFamily="34" charset="-128"/>
                <a:cs typeface="Arial Unicode MS" pitchFamily="34" charset="-128"/>
              </a:rPr>
              <a:t>Topic 01:  An Introduction to Project, Program, and  Portfolio Management</a:t>
            </a:r>
            <a:endParaRPr lang="en-US" sz="800" dirty="0">
              <a:solidFill>
                <a:schemeClr val="bg1"/>
              </a:solidFill>
              <a:latin typeface="Montserrat" panose="00000500000000000000" pitchFamily="2" charset="0"/>
            </a:endParaRP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a:extLst>
              <a:ext uri="{FF2B5EF4-FFF2-40B4-BE49-F238E27FC236}">
                <a16:creationId xmlns:a16="http://schemas.microsoft.com/office/drawing/2014/main" id="{E5A64D6D-4F7B-C4E6-3DF0-51112DC6C859}"/>
              </a:ext>
            </a:extLst>
          </p:cNvPr>
          <p:cNvSpPr txBox="1">
            <a:spLocks/>
          </p:cNvSpPr>
          <p:nvPr/>
        </p:nvSpPr>
        <p:spPr bwMode="auto">
          <a:xfrm>
            <a:off x="604707" y="4151490"/>
            <a:ext cx="8810172" cy="71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r>
              <a:rPr lang="en-MY" sz="2800" kern="0" dirty="0">
                <a:solidFill>
                  <a:schemeClr val="tx1"/>
                </a:solidFill>
              </a:rPr>
              <a:t>Topic </a:t>
            </a:r>
            <a:r>
              <a:rPr lang="en-US" sz="2800" b="1" dirty="0">
                <a:solidFill>
                  <a:schemeClr val="tx1"/>
                </a:solidFill>
                <a:latin typeface="Arial Unicode MS" pitchFamily="34" charset="-128"/>
                <a:ea typeface="Arial Unicode MS" pitchFamily="34" charset="-128"/>
                <a:cs typeface="Arial Unicode MS" pitchFamily="34" charset="-128"/>
              </a:rPr>
              <a:t>01: An Introduction to Project, Program, and  Portfolio Management</a:t>
            </a:r>
            <a:endParaRPr lang="en-US" sz="2800" b="1" dirty="0">
              <a:solidFill>
                <a:schemeClr val="tx1"/>
              </a:solidFill>
            </a:endParaRPr>
          </a:p>
          <a:p>
            <a:r>
              <a:rPr lang="en-MY" sz="2800" kern="0" dirty="0"/>
              <a:t> </a:t>
            </a:r>
          </a:p>
        </p:txBody>
      </p:sp>
      <p:sp>
        <p:nvSpPr>
          <p:cNvPr id="6" name="Content Placeholder 5">
            <a:extLst>
              <a:ext uri="{FF2B5EF4-FFF2-40B4-BE49-F238E27FC236}">
                <a16:creationId xmlns:a16="http://schemas.microsoft.com/office/drawing/2014/main" id="{DA48EE8B-4479-DBB2-A043-0D0A551A3F92}"/>
              </a:ext>
            </a:extLst>
          </p:cNvPr>
          <p:cNvSpPr>
            <a:spLocks noGrp="1"/>
          </p:cNvSpPr>
          <p:nvPr>
            <p:ph idx="1"/>
          </p:nvPr>
        </p:nvSpPr>
        <p:spPr>
          <a:xfrm>
            <a:off x="604707" y="2966663"/>
            <a:ext cx="10724242" cy="711199"/>
          </a:xfrm>
        </p:spPr>
        <p:txBody>
          <a:bodyPr/>
          <a:lstStyle/>
          <a:p>
            <a:pPr marL="0" indent="0" eaLnBrk="1" hangingPunct="1">
              <a:buNone/>
            </a:pPr>
            <a:r>
              <a:rPr lang="en-US" sz="2800" b="1" dirty="0"/>
              <a:t>CT050-3-3-PRMGT - Project Management</a:t>
            </a:r>
          </a:p>
        </p:txBody>
      </p:sp>
    </p:spTree>
    <p:extLst>
      <p:ext uri="{BB962C8B-B14F-4D97-AF65-F5344CB8AC3E}">
        <p14:creationId xmlns:p14="http://schemas.microsoft.com/office/powerpoint/2010/main" val="66905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rPr>
              <a:t>Project Attributes</a:t>
            </a:r>
            <a:endParaRPr lang="en-MY" dirty="0"/>
          </a:p>
        </p:txBody>
      </p:sp>
      <p:sp>
        <p:nvSpPr>
          <p:cNvPr id="2" name="Rectangle 3">
            <a:extLst>
              <a:ext uri="{FF2B5EF4-FFF2-40B4-BE49-F238E27FC236}">
                <a16:creationId xmlns:a16="http://schemas.microsoft.com/office/drawing/2014/main" id="{EB87ACAA-33AC-ACE6-C017-57BC7063103D}"/>
              </a:ext>
            </a:extLst>
          </p:cNvPr>
          <p:cNvSpPr>
            <a:spLocks noGrp="1" noChangeArrowheads="1"/>
          </p:cNvSpPr>
          <p:nvPr>
            <p:ph idx="1"/>
          </p:nvPr>
        </p:nvSpPr>
        <p:spPr>
          <a:xfrm>
            <a:off x="381000" y="1272989"/>
            <a:ext cx="8231188" cy="4800600"/>
          </a:xfrm>
        </p:spPr>
        <p:txBody>
          <a:bodyPr/>
          <a:lstStyle/>
          <a:p>
            <a:pPr eaLnBrk="1" hangingPunct="1"/>
            <a:r>
              <a:rPr lang="en-US" sz="2800" dirty="0"/>
              <a:t>A project:</a:t>
            </a:r>
          </a:p>
          <a:p>
            <a:pPr lvl="1" eaLnBrk="1" hangingPunct="1"/>
            <a:r>
              <a:rPr lang="en-US" sz="2000" dirty="0"/>
              <a:t>Has a unique purpose</a:t>
            </a:r>
          </a:p>
          <a:p>
            <a:pPr lvl="1" eaLnBrk="1" hangingPunct="1"/>
            <a:r>
              <a:rPr lang="en-US" sz="2000" dirty="0"/>
              <a:t>Is Temporary</a:t>
            </a:r>
          </a:p>
          <a:p>
            <a:pPr lvl="1"/>
            <a:r>
              <a:rPr lang="en-US" sz="2000" dirty="0"/>
              <a:t>Drives change and enables value creation</a:t>
            </a:r>
          </a:p>
          <a:p>
            <a:pPr lvl="1" eaLnBrk="1" hangingPunct="1"/>
            <a:r>
              <a:rPr lang="en-US" sz="2000" dirty="0"/>
              <a:t>Is developed using progressive elaboration or in an iterative fashion</a:t>
            </a:r>
          </a:p>
          <a:p>
            <a:pPr lvl="1" eaLnBrk="1" hangingPunct="1"/>
            <a:r>
              <a:rPr lang="en-US" sz="2000" dirty="0"/>
              <a:t>Requires resources, often from various areas</a:t>
            </a:r>
          </a:p>
          <a:p>
            <a:pPr lvl="1" eaLnBrk="1" hangingPunct="1"/>
            <a:r>
              <a:rPr lang="en-US" dirty="0"/>
              <a:t>Should have a primary customer or sponsor</a:t>
            </a:r>
          </a:p>
          <a:p>
            <a:pPr lvl="2" eaLnBrk="1" hangingPunct="1"/>
            <a:r>
              <a:rPr lang="en-US" sz="2300" dirty="0"/>
              <a:t>The </a:t>
            </a:r>
            <a:r>
              <a:rPr lang="en-US" sz="2300" b="1" dirty="0"/>
              <a:t>project sponsor</a:t>
            </a:r>
            <a:r>
              <a:rPr lang="en-US" sz="2300" dirty="0"/>
              <a:t> usually provides the direction and funding for the project</a:t>
            </a:r>
          </a:p>
          <a:p>
            <a:pPr lvl="1" eaLnBrk="1" hangingPunct="1"/>
            <a:r>
              <a:rPr lang="en-US" sz="2300" dirty="0"/>
              <a:t>Involves uncertainty</a:t>
            </a:r>
          </a:p>
          <a:p>
            <a:pPr eaLnBrk="1" hangingPunct="1"/>
            <a:endParaRPr lang="en-US" sz="2400" dirty="0"/>
          </a:p>
        </p:txBody>
      </p:sp>
    </p:spTree>
    <p:extLst>
      <p:ext uri="{BB962C8B-B14F-4D97-AF65-F5344CB8AC3E}">
        <p14:creationId xmlns:p14="http://schemas.microsoft.com/office/powerpoint/2010/main" val="425853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rPr>
              <a:t>Project Constraints</a:t>
            </a:r>
            <a:endParaRPr lang="en-MY" dirty="0"/>
          </a:p>
        </p:txBody>
      </p:sp>
      <p:sp>
        <p:nvSpPr>
          <p:cNvPr id="2" name="Content Placeholder 1">
            <a:extLst>
              <a:ext uri="{FF2B5EF4-FFF2-40B4-BE49-F238E27FC236}">
                <a16:creationId xmlns:a16="http://schemas.microsoft.com/office/drawing/2014/main" id="{A147C19E-CFA3-8DEF-0961-5C4316B61E45}"/>
              </a:ext>
            </a:extLst>
          </p:cNvPr>
          <p:cNvSpPr>
            <a:spLocks noGrp="1"/>
          </p:cNvSpPr>
          <p:nvPr>
            <p:ph idx="1"/>
          </p:nvPr>
        </p:nvSpPr>
        <p:spPr>
          <a:xfrm>
            <a:off x="457199" y="1295400"/>
            <a:ext cx="10073811" cy="4876800"/>
          </a:xfrm>
        </p:spPr>
        <p:txBody>
          <a:bodyPr>
            <a:normAutofit/>
          </a:bodyPr>
          <a:lstStyle/>
          <a:p>
            <a:r>
              <a:rPr lang="en-US" sz="2800" dirty="0"/>
              <a:t>Every project is constrained in different ways. Some project managers focus on the </a:t>
            </a:r>
            <a:r>
              <a:rPr lang="en-US" sz="2800" b="1" dirty="0"/>
              <a:t>triple constraint </a:t>
            </a:r>
            <a:r>
              <a:rPr lang="en-US" sz="2800" dirty="0"/>
              <a:t>(meeting scope, time, and cost goals)</a:t>
            </a:r>
          </a:p>
          <a:p>
            <a:pPr lvl="1"/>
            <a:r>
              <a:rPr lang="en-US" sz="2400" i="1" dirty="0"/>
              <a:t>Scope</a:t>
            </a:r>
            <a:r>
              <a:rPr lang="en-US" sz="2400" dirty="0"/>
              <a:t>: What work will be done as part of the project? What unique product, service, or result does the customer or sponsor expect from the project?</a:t>
            </a:r>
          </a:p>
          <a:p>
            <a:pPr lvl="1"/>
            <a:r>
              <a:rPr lang="en-US" sz="2400" i="1" dirty="0"/>
              <a:t>Time</a:t>
            </a:r>
            <a:r>
              <a:rPr lang="en-US" sz="2400" dirty="0"/>
              <a:t>: How long should it take to complete the project? What is the timeline?</a:t>
            </a:r>
          </a:p>
          <a:p>
            <a:pPr lvl="1"/>
            <a:r>
              <a:rPr lang="en-US" sz="2400" i="1" dirty="0"/>
              <a:t>Cost</a:t>
            </a:r>
            <a:r>
              <a:rPr lang="en-US" sz="2400" dirty="0"/>
              <a:t>: What should it cost to complete the project? What is the project’s budget? What resources are needed?</a:t>
            </a:r>
          </a:p>
          <a:p>
            <a:r>
              <a:rPr lang="en-US" sz="2800" dirty="0"/>
              <a:t>Other constraints include quality, risk, and resources</a:t>
            </a:r>
          </a:p>
        </p:txBody>
      </p:sp>
    </p:spTree>
    <p:extLst>
      <p:ext uri="{BB962C8B-B14F-4D97-AF65-F5344CB8AC3E}">
        <p14:creationId xmlns:p14="http://schemas.microsoft.com/office/powerpoint/2010/main" val="4924125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7735779E-9E8C-C457-B0DE-207815CDD9FF}"/>
              </a:ext>
            </a:extLst>
          </p:cNvPr>
          <p:cNvSpPr txBox="1">
            <a:spLocks/>
          </p:cNvSpPr>
          <p:nvPr/>
        </p:nvSpPr>
        <p:spPr bwMode="auto">
          <a:xfrm>
            <a:off x="254000" y="449298"/>
            <a:ext cx="784303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r>
              <a:rPr lang="en-US" sz="2800" kern="0" dirty="0"/>
              <a:t>Figure 1-2. Typical Project Constraints</a:t>
            </a:r>
          </a:p>
        </p:txBody>
      </p:sp>
      <p:pic>
        <p:nvPicPr>
          <p:cNvPr id="4" name="Picture 3">
            <a:extLst>
              <a:ext uri="{FF2B5EF4-FFF2-40B4-BE49-F238E27FC236}">
                <a16:creationId xmlns:a16="http://schemas.microsoft.com/office/drawing/2014/main" id="{4A515521-C6B3-7095-033A-47B4D91A68D4}"/>
              </a:ext>
            </a:extLst>
          </p:cNvPr>
          <p:cNvPicPr/>
          <p:nvPr/>
        </p:nvPicPr>
        <p:blipFill rotWithShape="1">
          <a:blip r:embed="rId2" cstate="print">
            <a:extLst>
              <a:ext uri="{28A0092B-C50C-407E-A947-70E740481C1C}">
                <a14:useLocalDpi xmlns:a14="http://schemas.microsoft.com/office/drawing/2010/main" val="0"/>
              </a:ext>
            </a:extLst>
          </a:blip>
          <a:srcRect l="9043" t="10738" b="11262"/>
          <a:stretch/>
        </p:blipFill>
        <p:spPr bwMode="auto">
          <a:xfrm>
            <a:off x="1983769" y="1388031"/>
            <a:ext cx="6553200" cy="480059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51229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rPr>
              <a:t>What is Project Management?</a:t>
            </a:r>
            <a:endParaRPr lang="en-MY" dirty="0"/>
          </a:p>
        </p:txBody>
      </p:sp>
      <p:sp>
        <p:nvSpPr>
          <p:cNvPr id="2" name="Rectangle 3">
            <a:extLst>
              <a:ext uri="{FF2B5EF4-FFF2-40B4-BE49-F238E27FC236}">
                <a16:creationId xmlns:a16="http://schemas.microsoft.com/office/drawing/2014/main" id="{CD67019A-2528-A3F4-55B0-F74F65DE9867}"/>
              </a:ext>
            </a:extLst>
          </p:cNvPr>
          <p:cNvSpPr txBox="1">
            <a:spLocks noChangeArrowheads="1"/>
          </p:cNvSpPr>
          <p:nvPr/>
        </p:nvSpPr>
        <p:spPr bwMode="auto">
          <a:xfrm>
            <a:off x="295352" y="1166019"/>
            <a:ext cx="8810625"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eaLnBrk="1" hangingPunct="1">
              <a:spcBef>
                <a:spcPct val="100000"/>
              </a:spcBef>
            </a:pPr>
            <a:r>
              <a:rPr lang="en-US" b="1" kern="0"/>
              <a:t>Project management</a:t>
            </a:r>
            <a:r>
              <a:rPr lang="en-US" kern="0"/>
              <a:t> is “the application of knowledge, skills, tools and techniques to project activities to meet project requirements.”*</a:t>
            </a:r>
            <a:endParaRPr lang="en-US" kern="0" dirty="0"/>
          </a:p>
        </p:txBody>
      </p:sp>
      <p:sp>
        <p:nvSpPr>
          <p:cNvPr id="3" name="Text Box 4">
            <a:extLst>
              <a:ext uri="{FF2B5EF4-FFF2-40B4-BE49-F238E27FC236}">
                <a16:creationId xmlns:a16="http://schemas.microsoft.com/office/drawing/2014/main" id="{14CA7ABC-CA88-B31E-8156-461DC545BF48}"/>
              </a:ext>
            </a:extLst>
          </p:cNvPr>
          <p:cNvSpPr txBox="1">
            <a:spLocks noChangeArrowheads="1"/>
          </p:cNvSpPr>
          <p:nvPr/>
        </p:nvSpPr>
        <p:spPr bwMode="auto">
          <a:xfrm>
            <a:off x="4853683" y="5583148"/>
            <a:ext cx="7696200" cy="587375"/>
          </a:xfrm>
          <a:prstGeom prst="rect">
            <a:avLst/>
          </a:prstGeom>
          <a:noFill/>
          <a:ln w="9525" algn="ctr">
            <a:noFill/>
            <a:miter lim="800000"/>
            <a:headEnd/>
            <a:tailEnd/>
          </a:ln>
        </p:spPr>
        <p:txBody>
          <a:bodyPr>
            <a:spAutoFit/>
          </a:bodyPr>
          <a:lstStyle/>
          <a:p>
            <a:pPr marL="342900" indent="-342900">
              <a:spcBef>
                <a:spcPct val="50000"/>
              </a:spcBef>
              <a:buFontTx/>
              <a:buNone/>
            </a:pPr>
            <a:r>
              <a:rPr lang="en-US" sz="1800" dirty="0"/>
              <a:t>     *Project Management Institute, Inc., </a:t>
            </a:r>
            <a:r>
              <a:rPr lang="en-US" sz="1800" i="1" dirty="0"/>
              <a:t>A Guide to the Project Management Body of Knowledge (PMBOK® Guide, </a:t>
            </a:r>
            <a:r>
              <a:rPr lang="en-US" sz="1800" i="1" dirty="0" err="1"/>
              <a:t>Sixh</a:t>
            </a:r>
            <a:r>
              <a:rPr lang="en-US" sz="1800" i="1" dirty="0"/>
              <a:t> Edition)</a:t>
            </a:r>
            <a:r>
              <a:rPr lang="en-US" sz="1800" dirty="0"/>
              <a:t> (2017).</a:t>
            </a:r>
            <a:endParaRPr lang="en-US" sz="1800" i="1" dirty="0"/>
          </a:p>
        </p:txBody>
      </p:sp>
    </p:spTree>
    <p:extLst>
      <p:ext uri="{BB962C8B-B14F-4D97-AF65-F5344CB8AC3E}">
        <p14:creationId xmlns:p14="http://schemas.microsoft.com/office/powerpoint/2010/main" val="28326641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rPr>
              <a:t>Figure 1-3. Project Management Framework</a:t>
            </a:r>
            <a:endParaRPr lang="en-MY" dirty="0"/>
          </a:p>
        </p:txBody>
      </p:sp>
      <p:pic>
        <p:nvPicPr>
          <p:cNvPr id="2" name="Picture 1">
            <a:extLst>
              <a:ext uri="{FF2B5EF4-FFF2-40B4-BE49-F238E27FC236}">
                <a16:creationId xmlns:a16="http://schemas.microsoft.com/office/drawing/2014/main" id="{A064399D-8CC1-581A-C75A-34D9DE0EF1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075" y="1181100"/>
            <a:ext cx="9144000" cy="5143500"/>
          </a:xfrm>
          <a:prstGeom prst="rect">
            <a:avLst/>
          </a:prstGeom>
        </p:spPr>
      </p:pic>
    </p:spTree>
    <p:extLst>
      <p:ext uri="{BB962C8B-B14F-4D97-AF65-F5344CB8AC3E}">
        <p14:creationId xmlns:p14="http://schemas.microsoft.com/office/powerpoint/2010/main" val="24747830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rPr>
              <a:t>Project Stakeholders</a:t>
            </a:r>
            <a:endParaRPr lang="en-MY" dirty="0"/>
          </a:p>
        </p:txBody>
      </p:sp>
      <p:sp>
        <p:nvSpPr>
          <p:cNvPr id="2" name="Rectangle 3">
            <a:extLst>
              <a:ext uri="{FF2B5EF4-FFF2-40B4-BE49-F238E27FC236}">
                <a16:creationId xmlns:a16="http://schemas.microsoft.com/office/drawing/2014/main" id="{056AA90B-41D2-7425-C31C-C93324D197AB}"/>
              </a:ext>
            </a:extLst>
          </p:cNvPr>
          <p:cNvSpPr>
            <a:spLocks noGrp="1" noChangeArrowheads="1"/>
          </p:cNvSpPr>
          <p:nvPr>
            <p:ph idx="1"/>
          </p:nvPr>
        </p:nvSpPr>
        <p:spPr>
          <a:xfrm>
            <a:off x="609600" y="1676400"/>
            <a:ext cx="8186738" cy="4791075"/>
          </a:xfrm>
        </p:spPr>
        <p:txBody>
          <a:bodyPr/>
          <a:lstStyle/>
          <a:p>
            <a:pPr eaLnBrk="1" hangingPunct="1">
              <a:lnSpc>
                <a:spcPct val="90000"/>
              </a:lnSpc>
            </a:pPr>
            <a:r>
              <a:rPr lang="en-US" b="1" dirty="0"/>
              <a:t>Stakeholders </a:t>
            </a:r>
            <a:r>
              <a:rPr lang="en-US" dirty="0"/>
              <a:t>are the people involved in or affected by project activities</a:t>
            </a:r>
          </a:p>
          <a:p>
            <a:pPr eaLnBrk="1" hangingPunct="1">
              <a:lnSpc>
                <a:spcPct val="90000"/>
              </a:lnSpc>
            </a:pPr>
            <a:r>
              <a:rPr lang="en-US" dirty="0"/>
              <a:t>Stakeholders include:</a:t>
            </a:r>
          </a:p>
          <a:p>
            <a:pPr lvl="1" eaLnBrk="1" hangingPunct="1">
              <a:lnSpc>
                <a:spcPct val="90000"/>
              </a:lnSpc>
            </a:pPr>
            <a:r>
              <a:rPr lang="en-US" dirty="0"/>
              <a:t>The project sponsor</a:t>
            </a:r>
          </a:p>
          <a:p>
            <a:pPr lvl="1" eaLnBrk="1" hangingPunct="1">
              <a:lnSpc>
                <a:spcPct val="90000"/>
              </a:lnSpc>
            </a:pPr>
            <a:r>
              <a:rPr lang="en-US" dirty="0"/>
              <a:t>The project manager</a:t>
            </a:r>
          </a:p>
          <a:p>
            <a:pPr lvl="1" eaLnBrk="1" hangingPunct="1">
              <a:lnSpc>
                <a:spcPct val="90000"/>
              </a:lnSpc>
            </a:pPr>
            <a:r>
              <a:rPr lang="en-US" dirty="0"/>
              <a:t>The project team</a:t>
            </a:r>
          </a:p>
          <a:p>
            <a:pPr lvl="1" eaLnBrk="1" hangingPunct="1">
              <a:lnSpc>
                <a:spcPct val="90000"/>
              </a:lnSpc>
            </a:pPr>
            <a:r>
              <a:rPr lang="en-US" dirty="0"/>
              <a:t>Support staff</a:t>
            </a:r>
          </a:p>
          <a:p>
            <a:pPr lvl="1" eaLnBrk="1" hangingPunct="1">
              <a:lnSpc>
                <a:spcPct val="90000"/>
              </a:lnSpc>
            </a:pPr>
            <a:r>
              <a:rPr lang="en-US" dirty="0"/>
              <a:t>Customers</a:t>
            </a:r>
          </a:p>
          <a:p>
            <a:pPr lvl="1" eaLnBrk="1" hangingPunct="1">
              <a:lnSpc>
                <a:spcPct val="90000"/>
              </a:lnSpc>
            </a:pPr>
            <a:r>
              <a:rPr lang="en-US" dirty="0"/>
              <a:t>Suppliers</a:t>
            </a:r>
          </a:p>
          <a:p>
            <a:pPr lvl="1" eaLnBrk="1" hangingPunct="1">
              <a:lnSpc>
                <a:spcPct val="90000"/>
              </a:lnSpc>
            </a:pPr>
            <a:r>
              <a:rPr lang="en-US" dirty="0"/>
              <a:t>Opponents to the project</a:t>
            </a:r>
          </a:p>
        </p:txBody>
      </p:sp>
    </p:spTree>
    <p:extLst>
      <p:ext uri="{BB962C8B-B14F-4D97-AF65-F5344CB8AC3E}">
        <p14:creationId xmlns:p14="http://schemas.microsoft.com/office/powerpoint/2010/main" val="3447439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rPr>
              <a:t>Project Management Knowledge Areas</a:t>
            </a:r>
            <a:endParaRPr lang="en-MY" dirty="0"/>
          </a:p>
        </p:txBody>
      </p:sp>
      <p:sp>
        <p:nvSpPr>
          <p:cNvPr id="2" name="Rectangle 3">
            <a:extLst>
              <a:ext uri="{FF2B5EF4-FFF2-40B4-BE49-F238E27FC236}">
                <a16:creationId xmlns:a16="http://schemas.microsoft.com/office/drawing/2014/main" id="{31791CED-D10B-80C3-7466-87E952842CF0}"/>
              </a:ext>
            </a:extLst>
          </p:cNvPr>
          <p:cNvSpPr>
            <a:spLocks noGrp="1" noChangeArrowheads="1"/>
          </p:cNvSpPr>
          <p:nvPr>
            <p:ph idx="1"/>
          </p:nvPr>
        </p:nvSpPr>
        <p:spPr>
          <a:xfrm>
            <a:off x="221322" y="1157858"/>
            <a:ext cx="9867900" cy="4876800"/>
          </a:xfrm>
        </p:spPr>
        <p:txBody>
          <a:bodyPr>
            <a:noAutofit/>
          </a:bodyPr>
          <a:lstStyle/>
          <a:p>
            <a:pPr lvl="0"/>
            <a:r>
              <a:rPr lang="en-US" sz="2000" dirty="0"/>
              <a:t>Project </a:t>
            </a:r>
            <a:r>
              <a:rPr lang="en-US" sz="2000" b="1" dirty="0"/>
              <a:t>integration management </a:t>
            </a:r>
            <a:r>
              <a:rPr lang="en-US" sz="2000" dirty="0"/>
              <a:t>is an overarching function that coordinates the work of all other knowledge areas. It affects and is affected by all of the other knowledge areas. </a:t>
            </a:r>
          </a:p>
          <a:p>
            <a:pPr lvl="0"/>
            <a:r>
              <a:rPr lang="en-US" sz="2000" dirty="0"/>
              <a:t>Project </a:t>
            </a:r>
            <a:r>
              <a:rPr lang="en-US" sz="2000" b="1" dirty="0"/>
              <a:t>scope management </a:t>
            </a:r>
            <a:r>
              <a:rPr lang="en-US" sz="2000" dirty="0"/>
              <a:t>involves working with all appropriate stakeholders to define, gain written agreement for, and manage all the work required to complete the project successfully.</a:t>
            </a:r>
          </a:p>
          <a:p>
            <a:pPr lvl="0"/>
            <a:r>
              <a:rPr lang="en-US" sz="2000" dirty="0"/>
              <a:t>Project </a:t>
            </a:r>
            <a:r>
              <a:rPr lang="en-US" sz="2000" b="1" dirty="0"/>
              <a:t>time management </a:t>
            </a:r>
            <a:r>
              <a:rPr lang="en-US" sz="2000" dirty="0"/>
              <a:t>includes estimating how long it will take to complete the work, developing an acceptable project schedule given the cost-effective use of available resources, and ensuring the timely completion of the project.</a:t>
            </a:r>
          </a:p>
          <a:p>
            <a:pPr lvl="0"/>
            <a:r>
              <a:rPr lang="en-US" sz="2000" dirty="0"/>
              <a:t>Project </a:t>
            </a:r>
            <a:r>
              <a:rPr lang="en-US" sz="2000" b="1" dirty="0"/>
              <a:t>cost management </a:t>
            </a:r>
            <a:r>
              <a:rPr lang="en-US" sz="2000" dirty="0"/>
              <a:t>consists of preparing and managing the budget for the project.</a:t>
            </a:r>
          </a:p>
          <a:p>
            <a:pPr lvl="0"/>
            <a:r>
              <a:rPr lang="en-US" sz="2000" dirty="0"/>
              <a:t>Project </a:t>
            </a:r>
            <a:r>
              <a:rPr lang="en-US" sz="2000" b="1" dirty="0"/>
              <a:t>quality manageme</a:t>
            </a:r>
            <a:r>
              <a:rPr lang="en-US" sz="2000" dirty="0"/>
              <a:t>nt ensures that the project will satisfy the stated or implied needs for which it was undertaken.</a:t>
            </a:r>
          </a:p>
          <a:p>
            <a:pPr eaLnBrk="1" hangingPunct="1"/>
            <a:endParaRPr lang="en-US" sz="2000" dirty="0"/>
          </a:p>
        </p:txBody>
      </p:sp>
    </p:spTree>
    <p:extLst>
      <p:ext uri="{BB962C8B-B14F-4D97-AF65-F5344CB8AC3E}">
        <p14:creationId xmlns:p14="http://schemas.microsoft.com/office/powerpoint/2010/main" val="14412252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rPr>
              <a:t>Project Management Knowledge Areas (continued)</a:t>
            </a:r>
            <a:endParaRPr lang="en-MY" dirty="0"/>
          </a:p>
        </p:txBody>
      </p:sp>
      <p:sp>
        <p:nvSpPr>
          <p:cNvPr id="2" name="Rectangle 3">
            <a:extLst>
              <a:ext uri="{FF2B5EF4-FFF2-40B4-BE49-F238E27FC236}">
                <a16:creationId xmlns:a16="http://schemas.microsoft.com/office/drawing/2014/main" id="{6DB403EE-1EB1-7A80-AB7D-05CE9CC8C67F}"/>
              </a:ext>
            </a:extLst>
          </p:cNvPr>
          <p:cNvSpPr>
            <a:spLocks noGrp="1" noChangeArrowheads="1"/>
          </p:cNvSpPr>
          <p:nvPr>
            <p:ph idx="1"/>
          </p:nvPr>
        </p:nvSpPr>
        <p:spPr>
          <a:xfrm>
            <a:off x="381000" y="1354718"/>
            <a:ext cx="10180834" cy="4953000"/>
          </a:xfrm>
        </p:spPr>
        <p:txBody>
          <a:bodyPr>
            <a:normAutofit/>
          </a:bodyPr>
          <a:lstStyle/>
          <a:p>
            <a:pPr lvl="0"/>
            <a:r>
              <a:rPr lang="en-US" sz="2400" dirty="0"/>
              <a:t>Project </a:t>
            </a:r>
            <a:r>
              <a:rPr lang="en-US" sz="2400" b="1" dirty="0"/>
              <a:t>resource management </a:t>
            </a:r>
            <a:r>
              <a:rPr lang="en-US" sz="2400" dirty="0"/>
              <a:t>is concerned with making effective use of the people and physical resources needed for the project.</a:t>
            </a:r>
          </a:p>
          <a:p>
            <a:pPr lvl="0"/>
            <a:r>
              <a:rPr lang="en-US" sz="2400" dirty="0"/>
              <a:t>Project </a:t>
            </a:r>
            <a:r>
              <a:rPr lang="en-US" sz="2400" b="1" dirty="0"/>
              <a:t>communications management </a:t>
            </a:r>
            <a:r>
              <a:rPr lang="en-US" sz="2400" dirty="0"/>
              <a:t>involves generating, collecting, disseminating, and storing project information.</a:t>
            </a:r>
          </a:p>
          <a:p>
            <a:pPr lvl="0"/>
            <a:r>
              <a:rPr lang="en-US" sz="2400" dirty="0"/>
              <a:t>Project </a:t>
            </a:r>
            <a:r>
              <a:rPr lang="en-US" sz="2400" b="1" dirty="0"/>
              <a:t>risk management </a:t>
            </a:r>
            <a:r>
              <a:rPr lang="en-US" sz="2400" dirty="0"/>
              <a:t>includes identifying, analyzing, and responding to risks related to the project.</a:t>
            </a:r>
          </a:p>
          <a:p>
            <a:pPr lvl="0"/>
            <a:r>
              <a:rPr lang="en-US" sz="2400" dirty="0"/>
              <a:t>Project </a:t>
            </a:r>
            <a:r>
              <a:rPr lang="en-US" sz="2400" b="1" dirty="0"/>
              <a:t>procurement management </a:t>
            </a:r>
            <a:r>
              <a:rPr lang="en-US" sz="2400" dirty="0"/>
              <a:t>involves acquiring or procuring goods and services for a project from outside the performing organization.</a:t>
            </a:r>
          </a:p>
          <a:p>
            <a:pPr lvl="0"/>
            <a:r>
              <a:rPr lang="en-US" sz="2400" dirty="0"/>
              <a:t>Project </a:t>
            </a:r>
            <a:r>
              <a:rPr lang="en-US" sz="2400" b="1" dirty="0"/>
              <a:t>stakeholder management </a:t>
            </a:r>
            <a:r>
              <a:rPr lang="en-US" sz="2400" dirty="0"/>
              <a:t>focuses on identifying project stakeholders, understanding their needs and expectations, and engaging them appropriately throughout the project. </a:t>
            </a:r>
          </a:p>
        </p:txBody>
      </p:sp>
    </p:spTree>
    <p:extLst>
      <p:ext uri="{BB962C8B-B14F-4D97-AF65-F5344CB8AC3E}">
        <p14:creationId xmlns:p14="http://schemas.microsoft.com/office/powerpoint/2010/main" val="355593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cs typeface="Arial" pitchFamily="34" charset="0"/>
              </a:rPr>
              <a:t>Project Management Tools and Techniques</a:t>
            </a:r>
            <a:endParaRPr lang="en-MY" dirty="0"/>
          </a:p>
        </p:txBody>
      </p:sp>
      <p:sp>
        <p:nvSpPr>
          <p:cNvPr id="2" name="Rectangle 3">
            <a:extLst>
              <a:ext uri="{FF2B5EF4-FFF2-40B4-BE49-F238E27FC236}">
                <a16:creationId xmlns:a16="http://schemas.microsoft.com/office/drawing/2014/main" id="{BE84B1D9-4CFB-4F03-EF9D-053960DE8B4A}"/>
              </a:ext>
            </a:extLst>
          </p:cNvPr>
          <p:cNvSpPr>
            <a:spLocks noGrp="1" noChangeArrowheads="1"/>
          </p:cNvSpPr>
          <p:nvPr>
            <p:ph idx="1"/>
          </p:nvPr>
        </p:nvSpPr>
        <p:spPr>
          <a:xfrm>
            <a:off x="457200" y="1625600"/>
            <a:ext cx="9108040" cy="4546600"/>
          </a:xfrm>
        </p:spPr>
        <p:txBody>
          <a:bodyPr/>
          <a:lstStyle/>
          <a:p>
            <a:pPr eaLnBrk="1" hangingPunct="1"/>
            <a:r>
              <a:rPr lang="en-US" sz="2400" dirty="0">
                <a:cs typeface="Arial" charset="0"/>
              </a:rPr>
              <a:t>Project management tools and techniques assist project managers and their teams in various aspects of project management.</a:t>
            </a:r>
          </a:p>
          <a:p>
            <a:pPr eaLnBrk="1" hangingPunct="1"/>
            <a:r>
              <a:rPr lang="en-US" sz="2400" dirty="0">
                <a:cs typeface="Arial" charset="0"/>
              </a:rPr>
              <a:t>Note that a tool or technique is more than just a software package.</a:t>
            </a:r>
          </a:p>
          <a:p>
            <a:pPr eaLnBrk="1" hangingPunct="1"/>
            <a:r>
              <a:rPr lang="en-US" sz="2400" dirty="0">
                <a:cs typeface="Arial" charset="0"/>
              </a:rPr>
              <a:t>Specific tools and techniques include:</a:t>
            </a:r>
          </a:p>
          <a:p>
            <a:pPr lvl="1" eaLnBrk="1" hangingPunct="1"/>
            <a:r>
              <a:rPr lang="en-US" sz="2200" dirty="0">
                <a:cs typeface="Arial" charset="0"/>
              </a:rPr>
              <a:t>Project charters, scope statements, and WBS (scope)</a:t>
            </a:r>
          </a:p>
          <a:p>
            <a:pPr lvl="1" eaLnBrk="1" hangingPunct="1"/>
            <a:r>
              <a:rPr lang="en-US" sz="2200" dirty="0">
                <a:cs typeface="Arial" charset="0"/>
              </a:rPr>
              <a:t>Gantt charts, network diagrams, critical path analyses (time)</a:t>
            </a:r>
          </a:p>
          <a:p>
            <a:pPr lvl="1" eaLnBrk="1" hangingPunct="1"/>
            <a:r>
              <a:rPr lang="en-US" sz="2200" dirty="0">
                <a:cs typeface="Arial" charset="0"/>
              </a:rPr>
              <a:t>Net present value, cost estimates, and earned value management (cost)</a:t>
            </a:r>
          </a:p>
          <a:p>
            <a:pPr lvl="1" eaLnBrk="1" hangingPunct="1"/>
            <a:r>
              <a:rPr lang="en-US" sz="2200" dirty="0">
                <a:cs typeface="Arial" charset="0"/>
              </a:rPr>
              <a:t>See Figure 1-4 for more examples</a:t>
            </a:r>
            <a:endParaRPr lang="en-US" dirty="0">
              <a:cs typeface="Arial" charset="0"/>
            </a:endParaRPr>
          </a:p>
          <a:p>
            <a:pPr lvl="1" eaLnBrk="1" hangingPunct="1"/>
            <a:endParaRPr lang="en-US" sz="2200" dirty="0">
              <a:cs typeface="Arial" charset="0"/>
            </a:endParaRPr>
          </a:p>
        </p:txBody>
      </p:sp>
    </p:spTree>
    <p:extLst>
      <p:ext uri="{BB962C8B-B14F-4D97-AF65-F5344CB8AC3E}">
        <p14:creationId xmlns:p14="http://schemas.microsoft.com/office/powerpoint/2010/main" val="22835828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a:xfrm>
            <a:off x="295352" y="-222179"/>
            <a:ext cx="10457373" cy="1143000"/>
          </a:xfrm>
        </p:spPr>
        <p:txBody>
          <a:bodyPr/>
          <a:lstStyle/>
          <a:p>
            <a:r>
              <a:rPr lang="en-US" sz="2400" dirty="0">
                <a:solidFill>
                  <a:schemeClr val="tx1"/>
                </a:solidFill>
              </a:rPr>
              <a:t>Figure 1-4. Common Project Management Tools and Techniques by Knowledge Areas</a:t>
            </a:r>
            <a:endParaRPr lang="en-US" sz="2400" dirty="0"/>
          </a:p>
        </p:txBody>
      </p:sp>
      <p:graphicFrame>
        <p:nvGraphicFramePr>
          <p:cNvPr id="2" name="Content Placeholder 1">
            <a:extLst>
              <a:ext uri="{FF2B5EF4-FFF2-40B4-BE49-F238E27FC236}">
                <a16:creationId xmlns:a16="http://schemas.microsoft.com/office/drawing/2014/main" id="{83CE4DA1-68CA-7EC7-C616-24B5C8874F98}"/>
              </a:ext>
            </a:extLst>
          </p:cNvPr>
          <p:cNvGraphicFramePr>
            <a:graphicFrameLocks noGrp="1"/>
          </p:cNvGraphicFramePr>
          <p:nvPr>
            <p:ph idx="1"/>
            <p:extLst>
              <p:ext uri="{D42A27DB-BD31-4B8C-83A1-F6EECF244321}">
                <p14:modId xmlns:p14="http://schemas.microsoft.com/office/powerpoint/2010/main" val="2245604683"/>
              </p:ext>
            </p:extLst>
          </p:nvPr>
        </p:nvGraphicFramePr>
        <p:xfrm>
          <a:off x="295352" y="962259"/>
          <a:ext cx="10996202" cy="5505324"/>
        </p:xfrm>
        <a:graphic>
          <a:graphicData uri="http://schemas.openxmlformats.org/drawingml/2006/table">
            <a:tbl>
              <a:tblPr firstRow="1" firstCol="1" lastRow="1" lastCol="1" bandRow="1" bandCol="1">
                <a:tableStyleId>{5C22544A-7EE6-4342-B048-85BDC9FD1C3A}</a:tableStyleId>
              </a:tblPr>
              <a:tblGrid>
                <a:gridCol w="4078657">
                  <a:extLst>
                    <a:ext uri="{9D8B030D-6E8A-4147-A177-3AD203B41FA5}">
                      <a16:colId xmlns:a16="http://schemas.microsoft.com/office/drawing/2014/main" val="20000"/>
                    </a:ext>
                  </a:extLst>
                </a:gridCol>
                <a:gridCol w="6917545">
                  <a:extLst>
                    <a:ext uri="{9D8B030D-6E8A-4147-A177-3AD203B41FA5}">
                      <a16:colId xmlns:a16="http://schemas.microsoft.com/office/drawing/2014/main" val="20001"/>
                    </a:ext>
                  </a:extLst>
                </a:gridCol>
              </a:tblGrid>
              <a:tr h="635230">
                <a:tc>
                  <a:txBody>
                    <a:bodyPr/>
                    <a:lstStyle/>
                    <a:p>
                      <a:pPr marL="0" marR="0">
                        <a:spcBef>
                          <a:spcPts val="0"/>
                        </a:spcBef>
                        <a:spcAft>
                          <a:spcPts val="0"/>
                        </a:spcAft>
                      </a:pPr>
                      <a:br>
                        <a:rPr lang="en-US" sz="1400" dirty="0">
                          <a:effectLst/>
                        </a:rPr>
                      </a:br>
                      <a:r>
                        <a:rPr lang="en-US" sz="1400" dirty="0">
                          <a:effectLst/>
                        </a:rPr>
                        <a:t>Knowledge Area/Category</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endParaRPr lang="en-US" sz="1400" dirty="0">
                        <a:effectLst/>
                      </a:endParaRPr>
                    </a:p>
                    <a:p>
                      <a:pPr marL="0" marR="0">
                        <a:spcBef>
                          <a:spcPts val="0"/>
                        </a:spcBef>
                        <a:spcAft>
                          <a:spcPts val="0"/>
                        </a:spcAft>
                      </a:pPr>
                      <a:r>
                        <a:rPr lang="en-US" sz="1400" dirty="0">
                          <a:effectLst/>
                        </a:rPr>
                        <a:t>Tools and Techniques</a:t>
                      </a:r>
                      <a:endParaRPr lang="en-US" sz="1600" dirty="0">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0"/>
                  </a:ext>
                </a:extLst>
              </a:tr>
              <a:tr h="1270459">
                <a:tc>
                  <a:txBody>
                    <a:bodyPr/>
                    <a:lstStyle/>
                    <a:p>
                      <a:pPr marL="0" marR="0">
                        <a:spcBef>
                          <a:spcPts val="0"/>
                        </a:spcBef>
                        <a:spcAft>
                          <a:spcPts val="0"/>
                        </a:spcAft>
                      </a:pPr>
                      <a:r>
                        <a:rPr lang="en-US" sz="1400" dirty="0">
                          <a:effectLst/>
                        </a:rPr>
                        <a:t>Integration management </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r>
                        <a:rPr lang="en-US" sz="1400" dirty="0">
                          <a:effectLst/>
                        </a:rPr>
                        <a:t>Project selection methods, project management methodologies, project charters, project management plans, </a:t>
                      </a:r>
                      <a:r>
                        <a:rPr lang="en-US" sz="1400" dirty="0">
                          <a:solidFill>
                            <a:srgbClr val="FFFF00"/>
                          </a:solidFill>
                          <a:effectLst/>
                        </a:rPr>
                        <a:t>project management software, change requests, </a:t>
                      </a:r>
                      <a:r>
                        <a:rPr lang="en-US" sz="1400" dirty="0">
                          <a:effectLst/>
                        </a:rPr>
                        <a:t>change control boards, project review meetings, </a:t>
                      </a:r>
                      <a:r>
                        <a:rPr lang="en-US" sz="1400" dirty="0">
                          <a:solidFill>
                            <a:srgbClr val="FFFF00"/>
                          </a:solidFill>
                          <a:effectLst/>
                        </a:rPr>
                        <a:t>lessons-learned reports</a:t>
                      </a:r>
                      <a:endParaRPr lang="en-US" sz="1600" dirty="0">
                        <a:solidFill>
                          <a:srgbClr val="FFFF00"/>
                        </a:solidFill>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1"/>
                  </a:ext>
                </a:extLst>
              </a:tr>
              <a:tr h="1058716">
                <a:tc>
                  <a:txBody>
                    <a:bodyPr/>
                    <a:lstStyle/>
                    <a:p>
                      <a:pPr marL="0" marR="0">
                        <a:spcBef>
                          <a:spcPts val="0"/>
                        </a:spcBef>
                        <a:spcAft>
                          <a:spcPts val="0"/>
                        </a:spcAft>
                      </a:pPr>
                      <a:r>
                        <a:rPr lang="en-US" sz="1400" dirty="0">
                          <a:effectLst/>
                        </a:rPr>
                        <a:t>Scope management</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r>
                        <a:rPr lang="en-US" sz="1400" dirty="0">
                          <a:solidFill>
                            <a:srgbClr val="FFFF00"/>
                          </a:solidFill>
                          <a:effectLst/>
                        </a:rPr>
                        <a:t>Scope statements, work breakdown structures</a:t>
                      </a:r>
                      <a:r>
                        <a:rPr lang="en-US" sz="1400" dirty="0">
                          <a:effectLst/>
                        </a:rPr>
                        <a:t>, mind maps, statements of work, </a:t>
                      </a:r>
                      <a:r>
                        <a:rPr lang="en-US" sz="1400" dirty="0">
                          <a:solidFill>
                            <a:srgbClr val="FFFF00"/>
                          </a:solidFill>
                          <a:effectLst/>
                        </a:rPr>
                        <a:t>requirements analyses</a:t>
                      </a:r>
                      <a:r>
                        <a:rPr lang="en-US" sz="1400" dirty="0">
                          <a:effectLst/>
                        </a:rPr>
                        <a:t>, scope management plans, scope verification techniques, and scope change controls</a:t>
                      </a:r>
                      <a:endParaRPr lang="en-US" sz="1600" dirty="0">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2"/>
                  </a:ext>
                </a:extLst>
              </a:tr>
              <a:tr h="846973">
                <a:tc>
                  <a:txBody>
                    <a:bodyPr/>
                    <a:lstStyle/>
                    <a:p>
                      <a:pPr marL="0" marR="0">
                        <a:spcBef>
                          <a:spcPts val="0"/>
                        </a:spcBef>
                        <a:spcAft>
                          <a:spcPts val="0"/>
                        </a:spcAft>
                      </a:pPr>
                      <a:r>
                        <a:rPr lang="en-US" sz="1400" dirty="0">
                          <a:effectLst/>
                        </a:rPr>
                        <a:t>Schedule management</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r>
                        <a:rPr lang="en-US" sz="1400" dirty="0">
                          <a:solidFill>
                            <a:srgbClr val="FFFF00"/>
                          </a:solidFill>
                          <a:effectLst/>
                        </a:rPr>
                        <a:t>Gantt charts</a:t>
                      </a:r>
                      <a:r>
                        <a:rPr lang="en-US" sz="1400" dirty="0">
                          <a:effectLst/>
                        </a:rPr>
                        <a:t>, project network diagrams, critical-path analyses, crashing, fast tracking, schedule performance measurements</a:t>
                      </a:r>
                      <a:endParaRPr lang="en-US" sz="1600" dirty="0">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3"/>
                  </a:ext>
                </a:extLst>
              </a:tr>
              <a:tr h="1058716">
                <a:tc>
                  <a:txBody>
                    <a:bodyPr/>
                    <a:lstStyle/>
                    <a:p>
                      <a:pPr marL="0" marR="0">
                        <a:spcBef>
                          <a:spcPts val="0"/>
                        </a:spcBef>
                        <a:spcAft>
                          <a:spcPts val="0"/>
                        </a:spcAft>
                      </a:pPr>
                      <a:r>
                        <a:rPr lang="en-US" sz="1400" dirty="0">
                          <a:effectLst/>
                        </a:rPr>
                        <a:t>Cost management</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r>
                        <a:rPr lang="en-US" sz="1400" dirty="0">
                          <a:effectLst/>
                        </a:rPr>
                        <a:t>Net present value, return on investment, payback analyses, earned value management, project portfolio management, cost estimates, cost management plans, cost baselines</a:t>
                      </a:r>
                      <a:endParaRPr lang="en-US" sz="1600" dirty="0">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4"/>
                  </a:ext>
                </a:extLst>
              </a:tr>
              <a:tr h="635230">
                <a:tc>
                  <a:txBody>
                    <a:bodyPr/>
                    <a:lstStyle/>
                    <a:p>
                      <a:pPr marL="0" marR="0">
                        <a:spcBef>
                          <a:spcPts val="0"/>
                        </a:spcBef>
                        <a:spcAft>
                          <a:spcPts val="0"/>
                        </a:spcAft>
                      </a:pPr>
                      <a:r>
                        <a:rPr lang="en-US" sz="1400" dirty="0">
                          <a:effectLst/>
                        </a:rPr>
                        <a:t>Quality management</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r>
                        <a:rPr lang="en-US" sz="1400" dirty="0">
                          <a:effectLst/>
                        </a:rPr>
                        <a:t>Quality metrics, checklists, quality control charts, Pareto diagrams, fishbone diagrams, maturity models, statistical methods</a:t>
                      </a:r>
                      <a:endParaRPr lang="en-US" sz="1600" dirty="0">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726883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TOPIC LEARNING OUTCOMES</a:t>
            </a:r>
          </a:p>
        </p:txBody>
      </p:sp>
      <p:sp>
        <p:nvSpPr>
          <p:cNvPr id="4" name="Content Placeholder 3">
            <a:extLst>
              <a:ext uri="{FF2B5EF4-FFF2-40B4-BE49-F238E27FC236}">
                <a16:creationId xmlns:a16="http://schemas.microsoft.com/office/drawing/2014/main" id="{3455BEAC-0823-2B3E-9D1B-4A6DA5417C39}"/>
              </a:ext>
            </a:extLst>
          </p:cNvPr>
          <p:cNvSpPr>
            <a:spLocks noGrp="1"/>
          </p:cNvSpPr>
          <p:nvPr>
            <p:ph idx="1"/>
          </p:nvPr>
        </p:nvSpPr>
        <p:spPr>
          <a:xfrm>
            <a:off x="222250" y="1166019"/>
            <a:ext cx="11747500" cy="4525962"/>
          </a:xfrm>
        </p:spPr>
        <p:txBody>
          <a:bodyPr/>
          <a:lstStyle/>
          <a:p>
            <a:pPr marL="0" indent="0">
              <a:buNone/>
            </a:pPr>
            <a:r>
              <a:rPr lang="en-US" sz="2400" dirty="0"/>
              <a:t>At the end of this topic, you should be able to:</a:t>
            </a:r>
          </a:p>
          <a:p>
            <a:pPr marL="0" indent="0">
              <a:buNone/>
            </a:pPr>
            <a:endParaRPr lang="en-US" sz="2400" dirty="0"/>
          </a:p>
          <a:p>
            <a:pPr marL="0" lvl="0" indent="0">
              <a:spcBef>
                <a:spcPts val="0"/>
              </a:spcBef>
              <a:buNone/>
            </a:pPr>
            <a:r>
              <a:rPr lang="en-US" sz="2000" dirty="0"/>
              <a:t>1. Understand the growing need for better project, program, and portfolio management</a:t>
            </a:r>
          </a:p>
          <a:p>
            <a:pPr marL="0" lvl="0" indent="0">
              <a:spcBef>
                <a:spcPts val="0"/>
              </a:spcBef>
              <a:buNone/>
            </a:pPr>
            <a:endParaRPr lang="en-US" sz="2000" dirty="0"/>
          </a:p>
          <a:p>
            <a:pPr marL="0" lvl="0" indent="0">
              <a:spcBef>
                <a:spcPts val="0"/>
              </a:spcBef>
              <a:buNone/>
            </a:pPr>
            <a:r>
              <a:rPr lang="en-US" sz="2000" dirty="0"/>
              <a:t>2.Explain what a project is, provide examples of projects, list various attributes of</a:t>
            </a:r>
          </a:p>
          <a:p>
            <a:pPr marL="0" lvl="0" indent="0">
              <a:spcBef>
                <a:spcPts val="0"/>
              </a:spcBef>
              <a:buNone/>
            </a:pPr>
            <a:r>
              <a:rPr lang="en-US" sz="2000" dirty="0"/>
              <a:t>   projects, and  describe project constraints</a:t>
            </a:r>
          </a:p>
          <a:p>
            <a:pPr marL="0" lvl="0" indent="0">
              <a:spcBef>
                <a:spcPts val="0"/>
              </a:spcBef>
              <a:buNone/>
            </a:pPr>
            <a:endParaRPr lang="en-US" sz="2000" dirty="0"/>
          </a:p>
          <a:p>
            <a:pPr marL="0" lvl="0" indent="0">
              <a:spcBef>
                <a:spcPts val="0"/>
              </a:spcBef>
              <a:buNone/>
            </a:pPr>
            <a:r>
              <a:rPr lang="en-US" sz="2000" dirty="0"/>
              <a:t>3. Describe project management and discuss key  elements of the project management framework,  </a:t>
            </a:r>
          </a:p>
          <a:p>
            <a:pPr marL="0" lvl="0" indent="0">
              <a:spcBef>
                <a:spcPts val="0"/>
              </a:spcBef>
              <a:buNone/>
            </a:pPr>
            <a:r>
              <a:rPr lang="en-US" sz="2000" dirty="0"/>
              <a:t>   including project stakeholders, the project management knowledge areas, common tools and </a:t>
            </a:r>
          </a:p>
          <a:p>
            <a:pPr marL="0" lvl="0" indent="0">
              <a:spcBef>
                <a:spcPts val="0"/>
              </a:spcBef>
              <a:buNone/>
            </a:pPr>
            <a:r>
              <a:rPr lang="en-US" sz="2000" dirty="0"/>
              <a:t>   techniques, project success factors, and project  benefits measurement</a:t>
            </a:r>
          </a:p>
          <a:p>
            <a:pPr marL="0" lvl="0" indent="0">
              <a:spcBef>
                <a:spcPts val="0"/>
              </a:spcBef>
              <a:buNone/>
            </a:pPr>
            <a:r>
              <a:rPr lang="en-US" sz="2000" dirty="0"/>
              <a:t>4. Discuss the relationship between project, program, and portfolio management and their contribution</a:t>
            </a:r>
          </a:p>
          <a:p>
            <a:pPr marL="0" lvl="0" indent="0">
              <a:spcBef>
                <a:spcPts val="0"/>
              </a:spcBef>
              <a:buNone/>
            </a:pPr>
            <a:r>
              <a:rPr lang="en-US" sz="2000" dirty="0"/>
              <a:t>    to  enterprise success</a:t>
            </a:r>
          </a:p>
          <a:p>
            <a:pPr marL="0" lvl="0" indent="0">
              <a:spcBef>
                <a:spcPts val="0"/>
              </a:spcBef>
              <a:buNone/>
            </a:pPr>
            <a:endParaRPr lang="en-US" sz="2000" dirty="0"/>
          </a:p>
          <a:p>
            <a:pPr marL="0" lvl="0" indent="0">
              <a:spcBef>
                <a:spcPts val="0"/>
              </a:spcBef>
              <a:buNone/>
            </a:pPr>
            <a:r>
              <a:rPr lang="en-US" sz="2000" dirty="0"/>
              <a:t>5. Describe the project management profession, including the role of project managers and suggested skills for project management careers.</a:t>
            </a:r>
          </a:p>
          <a:p>
            <a:pPr marL="0" lvl="0" indent="0">
              <a:spcBef>
                <a:spcPts val="0"/>
              </a:spcBef>
              <a:buNone/>
            </a:pPr>
            <a:endParaRPr lang="en-US" sz="2000" dirty="0"/>
          </a:p>
          <a:p>
            <a:pPr marL="0" indent="0">
              <a:buNone/>
            </a:pPr>
            <a:endParaRPr lang="en-US" sz="2400" dirty="0"/>
          </a:p>
          <a:p>
            <a:pPr marL="0" indent="0">
              <a:buNone/>
            </a:pPr>
            <a:endParaRPr lang="en-US" sz="2400" dirty="0"/>
          </a:p>
        </p:txBody>
      </p:sp>
    </p:spTree>
    <p:extLst>
      <p:ext uri="{BB962C8B-B14F-4D97-AF65-F5344CB8AC3E}">
        <p14:creationId xmlns:p14="http://schemas.microsoft.com/office/powerpoint/2010/main" val="35913737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pPr fontAlgn="auto">
              <a:lnSpc>
                <a:spcPct val="100000"/>
              </a:lnSpc>
              <a:spcBef>
                <a:spcPct val="0"/>
              </a:spcBef>
              <a:spcAft>
                <a:spcPts val="0"/>
              </a:spcAft>
              <a:buFontTx/>
              <a:buNone/>
              <a:defRPr/>
            </a:pPr>
            <a:r>
              <a:rPr lang="en-US" sz="2400" b="1" dirty="0">
                <a:effectLst>
                  <a:outerShdw blurRad="31750" dist="25400" dir="5400000" algn="tl" rotWithShape="0">
                    <a:srgbClr val="000000">
                      <a:alpha val="25000"/>
                    </a:srgbClr>
                  </a:outerShdw>
                </a:effectLst>
                <a:latin typeface="Arial Unicode MS" pitchFamily="34" charset="-128"/>
                <a:ea typeface="Arial Unicode MS" pitchFamily="34" charset="-128"/>
                <a:cs typeface="Arial Unicode MS" pitchFamily="34" charset="-128"/>
              </a:rPr>
              <a:t>Figure 1-4. Common Project Management Tools and Techniques by Knowledge Areas (continued)</a:t>
            </a:r>
          </a:p>
        </p:txBody>
      </p:sp>
      <p:sp>
        <p:nvSpPr>
          <p:cNvPr id="7" name="Content Placeholder 6">
            <a:extLst>
              <a:ext uri="{FF2B5EF4-FFF2-40B4-BE49-F238E27FC236}">
                <a16:creationId xmlns:a16="http://schemas.microsoft.com/office/drawing/2014/main" id="{FAA6C378-81A2-21FE-E841-79AA8F096169}"/>
              </a:ext>
            </a:extLst>
          </p:cNvPr>
          <p:cNvSpPr>
            <a:spLocks noGrp="1"/>
          </p:cNvSpPr>
          <p:nvPr>
            <p:ph idx="1"/>
          </p:nvPr>
        </p:nvSpPr>
        <p:spPr/>
        <p:txBody>
          <a:bodyPr/>
          <a:lstStyle/>
          <a:p>
            <a:endParaRPr lang="en-US" dirty="0"/>
          </a:p>
        </p:txBody>
      </p:sp>
      <p:graphicFrame>
        <p:nvGraphicFramePr>
          <p:cNvPr id="2" name="Table 1">
            <a:extLst>
              <a:ext uri="{FF2B5EF4-FFF2-40B4-BE49-F238E27FC236}">
                <a16:creationId xmlns:a16="http://schemas.microsoft.com/office/drawing/2014/main" id="{6271139D-0CD9-5BF9-A298-1DE1E398EAF3}"/>
              </a:ext>
            </a:extLst>
          </p:cNvPr>
          <p:cNvGraphicFramePr>
            <a:graphicFrameLocks noGrp="1"/>
          </p:cNvGraphicFramePr>
          <p:nvPr>
            <p:extLst>
              <p:ext uri="{D42A27DB-BD31-4B8C-83A1-F6EECF244321}">
                <p14:modId xmlns:p14="http://schemas.microsoft.com/office/powerpoint/2010/main" val="1534198603"/>
              </p:ext>
            </p:extLst>
          </p:nvPr>
        </p:nvGraphicFramePr>
        <p:xfrm>
          <a:off x="456344" y="1320228"/>
          <a:ext cx="11174002" cy="4902773"/>
        </p:xfrm>
        <a:graphic>
          <a:graphicData uri="http://schemas.openxmlformats.org/drawingml/2006/table">
            <a:tbl>
              <a:tblPr firstRow="1" firstCol="1" lastRow="1" lastCol="1" bandRow="1" bandCol="1">
                <a:tableStyleId>{5C22544A-7EE6-4342-B048-85BDC9FD1C3A}</a:tableStyleId>
              </a:tblPr>
              <a:tblGrid>
                <a:gridCol w="4144605">
                  <a:extLst>
                    <a:ext uri="{9D8B030D-6E8A-4147-A177-3AD203B41FA5}">
                      <a16:colId xmlns:a16="http://schemas.microsoft.com/office/drawing/2014/main" val="20000"/>
                    </a:ext>
                  </a:extLst>
                </a:gridCol>
                <a:gridCol w="7029397">
                  <a:extLst>
                    <a:ext uri="{9D8B030D-6E8A-4147-A177-3AD203B41FA5}">
                      <a16:colId xmlns:a16="http://schemas.microsoft.com/office/drawing/2014/main" val="20001"/>
                    </a:ext>
                  </a:extLst>
                </a:gridCol>
              </a:tblGrid>
              <a:tr h="735416">
                <a:tc>
                  <a:txBody>
                    <a:bodyPr/>
                    <a:lstStyle/>
                    <a:p>
                      <a:pPr marL="0" marR="0">
                        <a:spcBef>
                          <a:spcPts val="0"/>
                        </a:spcBef>
                        <a:spcAft>
                          <a:spcPts val="0"/>
                        </a:spcAft>
                      </a:pPr>
                      <a:br>
                        <a:rPr lang="en-US" sz="1400" dirty="0">
                          <a:effectLst/>
                        </a:rPr>
                      </a:br>
                      <a:r>
                        <a:rPr lang="en-US" sz="1400" dirty="0">
                          <a:effectLst/>
                        </a:rPr>
                        <a:t>Knowledge Area/Category</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endParaRPr lang="en-US" sz="1400" dirty="0">
                        <a:effectLst/>
                      </a:endParaRPr>
                    </a:p>
                    <a:p>
                      <a:pPr marL="0" marR="0">
                        <a:spcBef>
                          <a:spcPts val="0"/>
                        </a:spcBef>
                        <a:spcAft>
                          <a:spcPts val="0"/>
                        </a:spcAft>
                      </a:pPr>
                      <a:r>
                        <a:rPr lang="en-US" sz="1400" dirty="0">
                          <a:effectLst/>
                        </a:rPr>
                        <a:t>Tools and Techniques</a:t>
                      </a:r>
                      <a:endParaRPr lang="en-US" sz="1600" dirty="0">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0"/>
                  </a:ext>
                </a:extLst>
              </a:tr>
              <a:tr h="980554">
                <a:tc>
                  <a:txBody>
                    <a:bodyPr/>
                    <a:lstStyle/>
                    <a:p>
                      <a:pPr marL="0" marR="0">
                        <a:spcBef>
                          <a:spcPts val="0"/>
                        </a:spcBef>
                        <a:spcAft>
                          <a:spcPts val="0"/>
                        </a:spcAft>
                      </a:pPr>
                      <a:r>
                        <a:rPr lang="en-US" sz="1400" dirty="0">
                          <a:effectLst/>
                        </a:rPr>
                        <a:t>Resource management</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r>
                        <a:rPr lang="en-US" sz="1400" dirty="0">
                          <a:effectLst/>
                        </a:rPr>
                        <a:t>Motivation techniques, empathic listening,  responsibility assignment matrices, project organizational charts, resource histograms, team building exercises</a:t>
                      </a:r>
                      <a:endParaRPr lang="en-US" sz="1600" dirty="0">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1"/>
                  </a:ext>
                </a:extLst>
              </a:tr>
              <a:tr h="1225693">
                <a:tc>
                  <a:txBody>
                    <a:bodyPr/>
                    <a:lstStyle/>
                    <a:p>
                      <a:pPr marL="0" marR="0">
                        <a:spcBef>
                          <a:spcPts val="0"/>
                        </a:spcBef>
                        <a:spcAft>
                          <a:spcPts val="0"/>
                        </a:spcAft>
                      </a:pPr>
                      <a:r>
                        <a:rPr lang="en-US" sz="1400" dirty="0">
                          <a:effectLst/>
                        </a:rPr>
                        <a:t>Communications management</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r>
                        <a:rPr lang="en-US" sz="1400" dirty="0">
                          <a:effectLst/>
                        </a:rPr>
                        <a:t>Communications management plans, </a:t>
                      </a:r>
                      <a:r>
                        <a:rPr lang="en-US" sz="1400" dirty="0">
                          <a:solidFill>
                            <a:srgbClr val="FFFF00"/>
                          </a:solidFill>
                          <a:effectLst/>
                        </a:rPr>
                        <a:t>kickoff meetings</a:t>
                      </a:r>
                      <a:r>
                        <a:rPr lang="en-US" sz="1400" dirty="0">
                          <a:effectLst/>
                        </a:rPr>
                        <a:t>, conflict management, communications media selection, </a:t>
                      </a:r>
                      <a:r>
                        <a:rPr lang="en-US" sz="1400" dirty="0">
                          <a:solidFill>
                            <a:srgbClr val="FFFF00"/>
                          </a:solidFill>
                          <a:effectLst/>
                        </a:rPr>
                        <a:t>status and progress reports</a:t>
                      </a:r>
                      <a:r>
                        <a:rPr lang="en-US" sz="1400" dirty="0">
                          <a:effectLst/>
                        </a:rPr>
                        <a:t>, virtual communications, templates, project websites</a:t>
                      </a:r>
                      <a:endParaRPr lang="en-US" sz="1600" dirty="0">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2"/>
                  </a:ext>
                </a:extLst>
              </a:tr>
              <a:tr h="490278">
                <a:tc>
                  <a:txBody>
                    <a:bodyPr/>
                    <a:lstStyle/>
                    <a:p>
                      <a:pPr marL="0" marR="0">
                        <a:spcBef>
                          <a:spcPts val="0"/>
                        </a:spcBef>
                        <a:spcAft>
                          <a:spcPts val="0"/>
                        </a:spcAft>
                      </a:pPr>
                      <a:r>
                        <a:rPr lang="en-US" sz="1400" dirty="0">
                          <a:effectLst/>
                        </a:rPr>
                        <a:t>Risk management</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r>
                        <a:rPr lang="en-US" sz="1400" dirty="0">
                          <a:effectLst/>
                        </a:rPr>
                        <a:t>Risk management plans, risk registers, probability/impact matrices, risk rankings</a:t>
                      </a:r>
                      <a:endParaRPr lang="en-US" sz="1600" dirty="0">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3"/>
                  </a:ext>
                </a:extLst>
              </a:tr>
              <a:tr h="735416">
                <a:tc>
                  <a:txBody>
                    <a:bodyPr/>
                    <a:lstStyle/>
                    <a:p>
                      <a:pPr marL="0" marR="0">
                        <a:spcBef>
                          <a:spcPts val="0"/>
                        </a:spcBef>
                        <a:spcAft>
                          <a:spcPts val="0"/>
                        </a:spcAft>
                      </a:pPr>
                      <a:r>
                        <a:rPr lang="en-US" sz="1400" dirty="0">
                          <a:effectLst/>
                        </a:rPr>
                        <a:t>Procurement management</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r>
                        <a:rPr lang="en-US" sz="1400" dirty="0">
                          <a:effectLst/>
                        </a:rPr>
                        <a:t>Make-or-buy analyses, contracts, requests for proposals or quotes, source selections, supplier evaluation matrices</a:t>
                      </a:r>
                      <a:endParaRPr lang="en-US" sz="1600" dirty="0">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4"/>
                  </a:ext>
                </a:extLst>
              </a:tr>
              <a:tr h="735416">
                <a:tc>
                  <a:txBody>
                    <a:bodyPr/>
                    <a:lstStyle/>
                    <a:p>
                      <a:pPr marL="0" marR="0">
                        <a:spcBef>
                          <a:spcPts val="0"/>
                        </a:spcBef>
                        <a:spcAft>
                          <a:spcPts val="0"/>
                        </a:spcAft>
                      </a:pPr>
                      <a:r>
                        <a:rPr lang="en-US" sz="1400" dirty="0">
                          <a:effectLst/>
                        </a:rPr>
                        <a:t>Stakeholder management</a:t>
                      </a:r>
                      <a:endParaRPr lang="en-US" sz="1600" dirty="0">
                        <a:effectLst/>
                        <a:latin typeface="New York"/>
                        <a:ea typeface="Times New Roman"/>
                        <a:cs typeface="Times New Roman"/>
                      </a:endParaRPr>
                    </a:p>
                  </a:txBody>
                  <a:tcPr marL="68580" marR="68580" marT="0" marB="0">
                    <a:solidFill>
                      <a:srgbClr val="0070C0"/>
                    </a:solidFill>
                  </a:tcPr>
                </a:tc>
                <a:tc>
                  <a:txBody>
                    <a:bodyPr/>
                    <a:lstStyle/>
                    <a:p>
                      <a:pPr marL="0" marR="0">
                        <a:spcBef>
                          <a:spcPts val="0"/>
                        </a:spcBef>
                        <a:spcAft>
                          <a:spcPts val="0"/>
                        </a:spcAft>
                      </a:pPr>
                      <a:r>
                        <a:rPr lang="en-US" sz="1400" dirty="0">
                          <a:effectLst/>
                        </a:rPr>
                        <a:t>Stakeholder registers, stakeholder analyses, issue logs, interpersonal skills, reporting systems</a:t>
                      </a:r>
                      <a:endParaRPr lang="en-US" sz="1600" dirty="0">
                        <a:effectLst/>
                        <a:latin typeface="New York"/>
                        <a:ea typeface="Times New Roman"/>
                        <a:cs typeface="Times New Roman"/>
                      </a:endParaRPr>
                    </a:p>
                  </a:txBody>
                  <a:tcPr marL="68580" marR="68580" marT="0" marB="0">
                    <a:solidFill>
                      <a:srgbClr val="0070C0"/>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6288126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3200" dirty="0">
                <a:solidFill>
                  <a:schemeClr val="tx1"/>
                </a:solidFill>
              </a:rPr>
              <a:t>Tools and Techniques by Purpose</a:t>
            </a:r>
            <a:endParaRPr lang="en-US" dirty="0"/>
          </a:p>
        </p:txBody>
      </p:sp>
      <p:sp>
        <p:nvSpPr>
          <p:cNvPr id="2" name="Content Placeholder 1">
            <a:extLst>
              <a:ext uri="{FF2B5EF4-FFF2-40B4-BE49-F238E27FC236}">
                <a16:creationId xmlns:a16="http://schemas.microsoft.com/office/drawing/2014/main" id="{702330A5-7812-AD9E-AAD9-3011395434E1}"/>
              </a:ext>
            </a:extLst>
          </p:cNvPr>
          <p:cNvSpPr txBox="1">
            <a:spLocks/>
          </p:cNvSpPr>
          <p:nvPr/>
        </p:nvSpPr>
        <p:spPr bwMode="auto">
          <a:xfrm>
            <a:off x="190500" y="1697038"/>
            <a:ext cx="8810625"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109728" indent="0">
              <a:buFontTx/>
              <a:buNone/>
            </a:pPr>
            <a:r>
              <a:rPr lang="en-US" kern="0"/>
              <a:t>The </a:t>
            </a:r>
            <a:r>
              <a:rPr lang="en-US" i="1" kern="0"/>
              <a:t>PMBOK</a:t>
            </a:r>
            <a:r>
              <a:rPr lang="en-US" i="1" kern="0" baseline="30000"/>
              <a:t>®</a:t>
            </a:r>
            <a:r>
              <a:rPr lang="en-US" i="1" kern="0"/>
              <a:t> Guide – Sixth Edition</a:t>
            </a:r>
            <a:r>
              <a:rPr lang="en-US" kern="0"/>
              <a:t> now lists tools and techniques based on their purpose, as follows:</a:t>
            </a:r>
          </a:p>
          <a:p>
            <a:r>
              <a:rPr lang="en-US" kern="0"/>
              <a:t>Data gathering</a:t>
            </a:r>
          </a:p>
          <a:p>
            <a:r>
              <a:rPr lang="en-US" kern="0"/>
              <a:t>Data analysis</a:t>
            </a:r>
          </a:p>
          <a:p>
            <a:r>
              <a:rPr lang="en-US" kern="0"/>
              <a:t>Data representation</a:t>
            </a:r>
          </a:p>
          <a:p>
            <a:r>
              <a:rPr lang="en-US" kern="0"/>
              <a:t>Decision making</a:t>
            </a:r>
          </a:p>
          <a:p>
            <a:r>
              <a:rPr lang="en-US" kern="0"/>
              <a:t>Communication</a:t>
            </a:r>
          </a:p>
          <a:p>
            <a:r>
              <a:rPr lang="en-US" kern="0"/>
              <a:t>Interpersonal and team skills</a:t>
            </a:r>
          </a:p>
          <a:p>
            <a:r>
              <a:rPr lang="en-US" kern="0"/>
              <a:t>Ungrouped</a:t>
            </a:r>
            <a:endParaRPr lang="en-US" kern="0" dirty="0"/>
          </a:p>
        </p:txBody>
      </p:sp>
    </p:spTree>
    <p:extLst>
      <p:ext uri="{BB962C8B-B14F-4D97-AF65-F5344CB8AC3E}">
        <p14:creationId xmlns:p14="http://schemas.microsoft.com/office/powerpoint/2010/main" val="36341107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3200" dirty="0">
                <a:solidFill>
                  <a:schemeClr val="tx1"/>
                </a:solidFill>
              </a:rPr>
              <a:t>Project Success</a:t>
            </a:r>
            <a:endParaRPr lang="en-US" dirty="0"/>
          </a:p>
        </p:txBody>
      </p:sp>
      <p:sp>
        <p:nvSpPr>
          <p:cNvPr id="2" name="Rectangle 3">
            <a:extLst>
              <a:ext uri="{FF2B5EF4-FFF2-40B4-BE49-F238E27FC236}">
                <a16:creationId xmlns:a16="http://schemas.microsoft.com/office/drawing/2014/main" id="{50CDB92C-2FA4-2657-9BF1-B61C98C98145}"/>
              </a:ext>
            </a:extLst>
          </p:cNvPr>
          <p:cNvSpPr txBox="1">
            <a:spLocks noChangeArrowheads="1"/>
          </p:cNvSpPr>
          <p:nvPr/>
        </p:nvSpPr>
        <p:spPr bwMode="auto">
          <a:xfrm>
            <a:off x="190500" y="1697038"/>
            <a:ext cx="8810625"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eaLnBrk="1" hangingPunct="1"/>
            <a:r>
              <a:rPr lang="en-US" sz="2800" kern="0"/>
              <a:t>There are different ways to define project success:</a:t>
            </a:r>
          </a:p>
          <a:p>
            <a:pPr lvl="1" eaLnBrk="1" hangingPunct="1"/>
            <a:r>
              <a:rPr lang="en-US" sz="2400" kern="0"/>
              <a:t>The project met scope, time, and cost goals.</a:t>
            </a:r>
          </a:p>
          <a:p>
            <a:pPr lvl="1" eaLnBrk="1" hangingPunct="1"/>
            <a:r>
              <a:rPr lang="en-US" sz="2400" kern="0"/>
              <a:t>The project satisfied the customer/sponsor.</a:t>
            </a:r>
          </a:p>
          <a:p>
            <a:pPr lvl="1" eaLnBrk="1" hangingPunct="1"/>
            <a:r>
              <a:rPr lang="en-US" sz="2400" kern="0"/>
              <a:t>The project produced the desired results.</a:t>
            </a:r>
            <a:endParaRPr lang="en-US" sz="2400" kern="0" dirty="0"/>
          </a:p>
        </p:txBody>
      </p:sp>
    </p:spTree>
    <p:extLst>
      <p:ext uri="{BB962C8B-B14F-4D97-AF65-F5344CB8AC3E}">
        <p14:creationId xmlns:p14="http://schemas.microsoft.com/office/powerpoint/2010/main" val="3830365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3200" dirty="0">
                <a:solidFill>
                  <a:schemeClr val="tx1"/>
                </a:solidFill>
              </a:rPr>
              <a:t>Programs and Megaprojects</a:t>
            </a:r>
            <a:endParaRPr lang="en-US" dirty="0"/>
          </a:p>
        </p:txBody>
      </p:sp>
      <p:sp>
        <p:nvSpPr>
          <p:cNvPr id="2" name="Content Placeholder 1">
            <a:extLst>
              <a:ext uri="{FF2B5EF4-FFF2-40B4-BE49-F238E27FC236}">
                <a16:creationId xmlns:a16="http://schemas.microsoft.com/office/drawing/2014/main" id="{D1C05CD6-5975-196C-0FF5-39127B86A16E}"/>
              </a:ext>
            </a:extLst>
          </p:cNvPr>
          <p:cNvSpPr>
            <a:spLocks noGrp="1"/>
          </p:cNvSpPr>
          <p:nvPr>
            <p:ph idx="1"/>
          </p:nvPr>
        </p:nvSpPr>
        <p:spPr>
          <a:xfrm>
            <a:off x="190500" y="1697038"/>
            <a:ext cx="10457373" cy="4525962"/>
          </a:xfrm>
        </p:spPr>
        <p:txBody>
          <a:bodyPr/>
          <a:lstStyle/>
          <a:p>
            <a:pPr>
              <a:lnSpc>
                <a:spcPct val="80000"/>
              </a:lnSpc>
            </a:pPr>
            <a:r>
              <a:rPr lang="en-US" sz="2800" dirty="0"/>
              <a:t>A program is “a group of related projects, subsidiary programs, and program activities managed in a coordinated manner to obtain benefits not available from managing them individually.”</a:t>
            </a:r>
          </a:p>
          <a:p>
            <a:pPr marL="0" indent="0">
              <a:lnSpc>
                <a:spcPct val="80000"/>
              </a:lnSpc>
              <a:buNone/>
            </a:pPr>
            <a:endParaRPr lang="en-US" sz="2800" dirty="0"/>
          </a:p>
          <a:p>
            <a:pPr marL="365760" lvl="1" indent="-256032">
              <a:lnSpc>
                <a:spcPct val="80000"/>
              </a:lnSpc>
              <a:spcBef>
                <a:spcPts val="400"/>
              </a:spcBef>
              <a:spcAft>
                <a:spcPts val="0"/>
              </a:spcAft>
              <a:buClr>
                <a:schemeClr val="accent1"/>
              </a:buClr>
              <a:buSzPct val="68000"/>
              <a:buFont typeface="Wingdings 3"/>
              <a:buChar char=""/>
            </a:pPr>
            <a:r>
              <a:rPr lang="en-US" sz="2800" dirty="0"/>
              <a:t>A megaproject is a very large project that typically costs over US $1 billion, affects over one million people, and lasts several years.</a:t>
            </a:r>
          </a:p>
          <a:p>
            <a:endParaRPr lang="en-US" dirty="0"/>
          </a:p>
        </p:txBody>
      </p:sp>
      <p:sp>
        <p:nvSpPr>
          <p:cNvPr id="4" name="Text Box 4">
            <a:extLst>
              <a:ext uri="{FF2B5EF4-FFF2-40B4-BE49-F238E27FC236}">
                <a16:creationId xmlns:a16="http://schemas.microsoft.com/office/drawing/2014/main" id="{A9A03B95-1D53-9384-9E20-62E00203B7BA}"/>
              </a:ext>
            </a:extLst>
          </p:cNvPr>
          <p:cNvSpPr txBox="1">
            <a:spLocks noChangeArrowheads="1"/>
          </p:cNvSpPr>
          <p:nvPr/>
        </p:nvSpPr>
        <p:spPr bwMode="auto">
          <a:xfrm>
            <a:off x="3848100" y="5458912"/>
            <a:ext cx="8153400" cy="590931"/>
          </a:xfrm>
          <a:prstGeom prst="rect">
            <a:avLst/>
          </a:prstGeom>
          <a:noFill/>
          <a:ln w="9525" algn="ctr">
            <a:noFill/>
            <a:miter lim="800000"/>
            <a:headEnd/>
            <a:tailEnd/>
          </a:ln>
        </p:spPr>
        <p:txBody>
          <a:bodyPr>
            <a:spAutoFit/>
          </a:bodyPr>
          <a:lstStyle/>
          <a:p>
            <a:pPr marL="342900" indent="-342900">
              <a:spcBef>
                <a:spcPct val="50000"/>
              </a:spcBef>
              <a:buFontTx/>
              <a:buNone/>
            </a:pPr>
            <a:r>
              <a:rPr lang="en-US" sz="1800" dirty="0">
                <a:latin typeface="Arial" charset="0"/>
                <a:cs typeface="Arial" charset="0"/>
              </a:rPr>
              <a:t>    *Project Management Institute, Inc., </a:t>
            </a:r>
            <a:r>
              <a:rPr lang="en-US" sz="1800" i="1" dirty="0">
                <a:latin typeface="Arial" charset="0"/>
                <a:cs typeface="Arial" charset="0"/>
              </a:rPr>
              <a:t>A Guide to the Project Management Body of Knowledge (PMBOK</a:t>
            </a:r>
            <a:r>
              <a:rPr lang="en-US" sz="1800" i="1" baseline="30000" dirty="0">
                <a:latin typeface="Arial" charset="0"/>
                <a:cs typeface="Arial" charset="0"/>
              </a:rPr>
              <a:t>®</a:t>
            </a:r>
            <a:r>
              <a:rPr lang="en-US" sz="1800" i="1" dirty="0">
                <a:latin typeface="Arial" charset="0"/>
                <a:cs typeface="Arial" charset="0"/>
              </a:rPr>
              <a:t> Guide </a:t>
            </a:r>
            <a:r>
              <a:rPr lang="en-US" sz="1800" i="1" dirty="0"/>
              <a:t>– </a:t>
            </a:r>
            <a:r>
              <a:rPr lang="en-US" sz="1800" i="1" dirty="0">
                <a:latin typeface="Arial" charset="0"/>
                <a:cs typeface="Arial" charset="0"/>
              </a:rPr>
              <a:t>Sixth Edition)</a:t>
            </a:r>
            <a:r>
              <a:rPr lang="en-US" sz="1800" dirty="0">
                <a:latin typeface="Arial" charset="0"/>
                <a:cs typeface="Arial" charset="0"/>
              </a:rPr>
              <a:t> (2017).</a:t>
            </a:r>
            <a:endParaRPr lang="en-US" sz="1800" i="1" dirty="0">
              <a:latin typeface="Arial" charset="0"/>
              <a:cs typeface="Arial" charset="0"/>
            </a:endParaRPr>
          </a:p>
        </p:txBody>
      </p:sp>
    </p:spTree>
    <p:extLst>
      <p:ext uri="{BB962C8B-B14F-4D97-AF65-F5344CB8AC3E}">
        <p14:creationId xmlns:p14="http://schemas.microsoft.com/office/powerpoint/2010/main" val="18603446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3200" dirty="0">
                <a:solidFill>
                  <a:schemeClr val="tx1"/>
                </a:solidFill>
              </a:rPr>
              <a:t>Figure 1-5. Example Programs</a:t>
            </a:r>
            <a:endParaRPr lang="en-US" dirty="0"/>
          </a:p>
        </p:txBody>
      </p:sp>
      <p:pic>
        <p:nvPicPr>
          <p:cNvPr id="2" name="Diagram 1">
            <a:extLst>
              <a:ext uri="{FF2B5EF4-FFF2-40B4-BE49-F238E27FC236}">
                <a16:creationId xmlns:a16="http://schemas.microsoft.com/office/drawing/2014/main" id="{E96A1216-A27C-7355-AB2F-6B5156EA33C5}"/>
              </a:ext>
            </a:extLst>
          </p:cNvPr>
          <p:cNvPicPr>
            <a:picLocks noChangeAspect="1" noChangeArrowheads="1"/>
          </p:cNvPicPr>
          <p:nvPr/>
        </p:nvPicPr>
        <p:blipFill>
          <a:blip r:embed="rId2"/>
          <a:srcRect t="-7588" b="-12720"/>
          <a:stretch>
            <a:fillRect/>
          </a:stretch>
        </p:blipFill>
        <p:spPr bwMode="auto">
          <a:xfrm>
            <a:off x="612774" y="1345521"/>
            <a:ext cx="10457373" cy="4069897"/>
          </a:xfrm>
          <a:prstGeom prst="rect">
            <a:avLst/>
          </a:prstGeom>
          <a:noFill/>
          <a:ln w="9525">
            <a:noFill/>
            <a:miter lim="800000"/>
            <a:headEnd/>
            <a:tailEnd/>
          </a:ln>
        </p:spPr>
      </p:pic>
    </p:spTree>
    <p:extLst>
      <p:ext uri="{BB962C8B-B14F-4D97-AF65-F5344CB8AC3E}">
        <p14:creationId xmlns:p14="http://schemas.microsoft.com/office/powerpoint/2010/main" val="20443774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3200" dirty="0">
                <a:solidFill>
                  <a:schemeClr val="tx1"/>
                </a:solidFill>
              </a:rPr>
              <a:t>Project Portfolio Management</a:t>
            </a:r>
            <a:endParaRPr lang="en-US" dirty="0"/>
          </a:p>
        </p:txBody>
      </p:sp>
      <p:sp>
        <p:nvSpPr>
          <p:cNvPr id="2" name="Rectangle 3">
            <a:extLst>
              <a:ext uri="{FF2B5EF4-FFF2-40B4-BE49-F238E27FC236}">
                <a16:creationId xmlns:a16="http://schemas.microsoft.com/office/drawing/2014/main" id="{7EF99C64-F70C-9ED0-D1E4-2D617556403C}"/>
              </a:ext>
            </a:extLst>
          </p:cNvPr>
          <p:cNvSpPr txBox="1">
            <a:spLocks noChangeArrowheads="1"/>
          </p:cNvSpPr>
          <p:nvPr/>
        </p:nvSpPr>
        <p:spPr bwMode="auto">
          <a:xfrm>
            <a:off x="342899" y="1142999"/>
            <a:ext cx="10958673" cy="4929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sz="2400" kern="0" dirty="0"/>
              <a:t>A </a:t>
            </a:r>
            <a:r>
              <a:rPr lang="en-US" sz="2400" b="1" kern="0" dirty="0"/>
              <a:t>portfolio</a:t>
            </a:r>
            <a:r>
              <a:rPr lang="en-US" sz="2400" kern="0" dirty="0"/>
              <a:t> is defined as “projects, programs, subsidiary portfolios, and operations managed as a group to achieve strategic objective.”*</a:t>
            </a:r>
          </a:p>
          <a:p>
            <a:endParaRPr lang="en-US" sz="2400" b="1" kern="0" dirty="0"/>
          </a:p>
          <a:p>
            <a:r>
              <a:rPr lang="en-US" sz="2400" kern="0" dirty="0"/>
              <a:t>Many organizations support an emerging business strategy of </a:t>
            </a:r>
            <a:r>
              <a:rPr lang="en-US" sz="2400" b="1" kern="0" dirty="0"/>
              <a:t>project portfolio management </a:t>
            </a:r>
            <a:r>
              <a:rPr lang="en-US" sz="2400" kern="0" dirty="0"/>
              <a:t>by continuously selecting and managing the optimum set of projects and programs to deliver maximum business value.</a:t>
            </a:r>
          </a:p>
          <a:p>
            <a:endParaRPr lang="en-US" sz="2400" kern="0" dirty="0"/>
          </a:p>
          <a:p>
            <a:r>
              <a:rPr lang="en-US" sz="2400" b="1" kern="0" dirty="0"/>
              <a:t>Organizational project management</a:t>
            </a:r>
            <a:r>
              <a:rPr lang="en-US" sz="2400" kern="0" dirty="0"/>
              <a:t> is a “framework in which portfolio, program, and project management are integrated with organizational enablers in order to achieve strategic objectives.”</a:t>
            </a:r>
            <a:r>
              <a:rPr lang="en-US" sz="2400" kern="0" baseline="30000" dirty="0"/>
              <a:t> </a:t>
            </a:r>
            <a:endParaRPr lang="en-US" sz="2400" kern="0" dirty="0"/>
          </a:p>
        </p:txBody>
      </p:sp>
      <p:sp>
        <p:nvSpPr>
          <p:cNvPr id="4" name="Text Box 4">
            <a:extLst>
              <a:ext uri="{FF2B5EF4-FFF2-40B4-BE49-F238E27FC236}">
                <a16:creationId xmlns:a16="http://schemas.microsoft.com/office/drawing/2014/main" id="{190FBB4A-61E1-C20D-C691-9991DADFD9F6}"/>
              </a:ext>
            </a:extLst>
          </p:cNvPr>
          <p:cNvSpPr txBox="1">
            <a:spLocks noChangeArrowheads="1"/>
          </p:cNvSpPr>
          <p:nvPr/>
        </p:nvSpPr>
        <p:spPr bwMode="auto">
          <a:xfrm>
            <a:off x="4113719" y="5419535"/>
            <a:ext cx="8153400" cy="590931"/>
          </a:xfrm>
          <a:prstGeom prst="rect">
            <a:avLst/>
          </a:prstGeom>
          <a:noFill/>
          <a:ln w="9525" algn="ctr">
            <a:noFill/>
            <a:miter lim="800000"/>
            <a:headEnd/>
            <a:tailEnd/>
          </a:ln>
        </p:spPr>
        <p:txBody>
          <a:bodyPr>
            <a:spAutoFit/>
          </a:bodyPr>
          <a:lstStyle/>
          <a:p>
            <a:pPr marL="342900" indent="-342900">
              <a:spcBef>
                <a:spcPct val="50000"/>
              </a:spcBef>
              <a:buFontTx/>
              <a:buNone/>
            </a:pPr>
            <a:r>
              <a:rPr lang="en-US" sz="1800" dirty="0">
                <a:latin typeface="Arial" charset="0"/>
                <a:cs typeface="Arial" charset="0"/>
              </a:rPr>
              <a:t>    *Project Management Institute, Inc., </a:t>
            </a:r>
            <a:r>
              <a:rPr lang="en-US" sz="1800" i="1" dirty="0">
                <a:latin typeface="Arial" charset="0"/>
                <a:cs typeface="Arial" charset="0"/>
              </a:rPr>
              <a:t>A Guide to the Project Management Body of Knowledge (PMBOK</a:t>
            </a:r>
            <a:r>
              <a:rPr lang="en-US" sz="1800" i="1" baseline="30000" dirty="0">
                <a:latin typeface="Arial" charset="0"/>
                <a:cs typeface="Arial" charset="0"/>
              </a:rPr>
              <a:t>®</a:t>
            </a:r>
            <a:r>
              <a:rPr lang="en-US" sz="1800" i="1" dirty="0">
                <a:latin typeface="Arial" charset="0"/>
                <a:cs typeface="Arial" charset="0"/>
              </a:rPr>
              <a:t> Guide </a:t>
            </a:r>
            <a:r>
              <a:rPr lang="en-US" sz="1800" i="1" dirty="0"/>
              <a:t>– </a:t>
            </a:r>
            <a:r>
              <a:rPr lang="en-US" sz="1800" i="1" dirty="0">
                <a:latin typeface="Arial" charset="0"/>
                <a:cs typeface="Arial" charset="0"/>
              </a:rPr>
              <a:t>Sixth Edition)</a:t>
            </a:r>
            <a:r>
              <a:rPr lang="en-US" sz="1800" dirty="0">
                <a:latin typeface="Arial" charset="0"/>
                <a:cs typeface="Arial" charset="0"/>
              </a:rPr>
              <a:t> (2017).</a:t>
            </a:r>
            <a:endParaRPr lang="en-US" sz="1800" i="1" dirty="0">
              <a:latin typeface="Arial" charset="0"/>
              <a:cs typeface="Arial" charset="0"/>
            </a:endParaRPr>
          </a:p>
        </p:txBody>
      </p:sp>
    </p:spTree>
    <p:extLst>
      <p:ext uri="{BB962C8B-B14F-4D97-AF65-F5344CB8AC3E}">
        <p14:creationId xmlns:p14="http://schemas.microsoft.com/office/powerpoint/2010/main" val="18724402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3200" dirty="0">
                <a:solidFill>
                  <a:schemeClr val="tx1"/>
                </a:solidFill>
              </a:rPr>
              <a:t>Project and Program Management Compared to Project Portfolio Management</a:t>
            </a:r>
            <a:endParaRPr lang="en-US" dirty="0"/>
          </a:p>
        </p:txBody>
      </p:sp>
      <p:sp>
        <p:nvSpPr>
          <p:cNvPr id="2" name="Content Placeholder 5">
            <a:extLst>
              <a:ext uri="{FF2B5EF4-FFF2-40B4-BE49-F238E27FC236}">
                <a16:creationId xmlns:a16="http://schemas.microsoft.com/office/drawing/2014/main" id="{A440A7CB-7CB1-340B-E5D0-A7183D13ED50}"/>
              </a:ext>
            </a:extLst>
          </p:cNvPr>
          <p:cNvSpPr>
            <a:spLocks noGrp="1"/>
          </p:cNvSpPr>
          <p:nvPr>
            <p:ph idx="1"/>
          </p:nvPr>
        </p:nvSpPr>
        <p:spPr>
          <a:xfrm>
            <a:off x="190500" y="1697038"/>
            <a:ext cx="10802848" cy="4525962"/>
          </a:xfrm>
        </p:spPr>
        <p:txBody>
          <a:bodyPr/>
          <a:lstStyle/>
          <a:p>
            <a:pPr lvl="0"/>
            <a:r>
              <a:rPr lang="en-US" sz="2800" dirty="0"/>
              <a:t>Project and program management address questions like:</a:t>
            </a:r>
            <a:endParaRPr lang="en-US" sz="3200" dirty="0"/>
          </a:p>
          <a:p>
            <a:pPr lvl="1"/>
            <a:r>
              <a:rPr lang="en-US" sz="2400" dirty="0"/>
              <a:t>Are we carrying out projects well?</a:t>
            </a:r>
            <a:endParaRPr lang="en-US" sz="2800" dirty="0"/>
          </a:p>
          <a:p>
            <a:pPr lvl="1"/>
            <a:r>
              <a:rPr lang="en-US" sz="2400" dirty="0"/>
              <a:t>Are projects on time and budget?</a:t>
            </a:r>
            <a:endParaRPr lang="en-US" sz="2800" dirty="0"/>
          </a:p>
          <a:p>
            <a:pPr lvl="1"/>
            <a:r>
              <a:rPr lang="en-US" sz="2400" dirty="0"/>
              <a:t>Do project stakeholders know what they should be doing?</a:t>
            </a:r>
            <a:endParaRPr lang="en-US" sz="2800" dirty="0"/>
          </a:p>
          <a:p>
            <a:pPr lvl="0"/>
            <a:r>
              <a:rPr lang="en-US" sz="2800" dirty="0"/>
              <a:t>Portfolio management addresses questions like:</a:t>
            </a:r>
            <a:endParaRPr lang="en-US" sz="3200" dirty="0"/>
          </a:p>
          <a:p>
            <a:pPr lvl="1"/>
            <a:r>
              <a:rPr lang="en-US" sz="2400" dirty="0"/>
              <a:t>Are we working on the right projects?</a:t>
            </a:r>
            <a:endParaRPr lang="en-US" sz="2800" dirty="0"/>
          </a:p>
          <a:p>
            <a:pPr lvl="1"/>
            <a:r>
              <a:rPr lang="en-US" sz="2400" dirty="0"/>
              <a:t>Are we investing in the right areas?</a:t>
            </a:r>
            <a:endParaRPr lang="en-US" sz="2800" dirty="0"/>
          </a:p>
          <a:p>
            <a:pPr lvl="1"/>
            <a:r>
              <a:rPr lang="en-US" sz="2400" dirty="0"/>
              <a:t>Do we have the right resources to be competitive?</a:t>
            </a:r>
            <a:endParaRPr lang="en-US" sz="2800" dirty="0"/>
          </a:p>
          <a:p>
            <a:endParaRPr lang="en-US" dirty="0"/>
          </a:p>
        </p:txBody>
      </p:sp>
    </p:spTree>
    <p:extLst>
      <p:ext uri="{BB962C8B-B14F-4D97-AF65-F5344CB8AC3E}">
        <p14:creationId xmlns:p14="http://schemas.microsoft.com/office/powerpoint/2010/main" val="9777453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7E7C33C4-8803-97B7-E510-FBE75A8FCD02}"/>
              </a:ext>
            </a:extLst>
          </p:cNvPr>
          <p:cNvSpPr txBox="1">
            <a:spLocks/>
          </p:cNvSpPr>
          <p:nvPr/>
        </p:nvSpPr>
        <p:spPr bwMode="auto">
          <a:xfrm>
            <a:off x="254000" y="262366"/>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r>
              <a:rPr lang="en-US" sz="2800" kern="0" dirty="0">
                <a:solidFill>
                  <a:schemeClr val="tx1"/>
                </a:solidFill>
              </a:rPr>
              <a:t>Figure 1-6. Organizational project management framework (parts of figure</a:t>
            </a:r>
            <a:r>
              <a:rPr lang="en-US" sz="3600" kern="0" dirty="0">
                <a:solidFill>
                  <a:schemeClr val="tx1"/>
                </a:solidFill>
              </a:rPr>
              <a:t>)</a:t>
            </a:r>
            <a:endParaRPr lang="en-US" sz="1800" kern="0" dirty="0">
              <a:solidFill>
                <a:schemeClr val="tx1"/>
              </a:solidFill>
            </a:endParaRPr>
          </a:p>
        </p:txBody>
      </p:sp>
      <p:graphicFrame>
        <p:nvGraphicFramePr>
          <p:cNvPr id="5" name="Table 4">
            <a:extLst>
              <a:ext uri="{FF2B5EF4-FFF2-40B4-BE49-F238E27FC236}">
                <a16:creationId xmlns:a16="http://schemas.microsoft.com/office/drawing/2014/main" id="{90DECE1F-48BD-CCB6-354D-A641372ECAFD}"/>
              </a:ext>
            </a:extLst>
          </p:cNvPr>
          <p:cNvGraphicFramePr>
            <a:graphicFrameLocks noGrp="1"/>
          </p:cNvGraphicFramePr>
          <p:nvPr>
            <p:extLst>
              <p:ext uri="{D42A27DB-BD31-4B8C-83A1-F6EECF244321}">
                <p14:modId xmlns:p14="http://schemas.microsoft.com/office/powerpoint/2010/main" val="1355137860"/>
              </p:ext>
            </p:extLst>
          </p:nvPr>
        </p:nvGraphicFramePr>
        <p:xfrm>
          <a:off x="945775" y="1591235"/>
          <a:ext cx="8886592" cy="4781634"/>
        </p:xfrm>
        <a:graphic>
          <a:graphicData uri="http://schemas.openxmlformats.org/drawingml/2006/table">
            <a:tbl>
              <a:tblPr firstRow="1" firstCol="1" bandRow="1">
                <a:tableStyleId>{5940675A-B579-460E-94D1-54222C63F5DA}</a:tableStyleId>
              </a:tblPr>
              <a:tblGrid>
                <a:gridCol w="1382359">
                  <a:extLst>
                    <a:ext uri="{9D8B030D-6E8A-4147-A177-3AD203B41FA5}">
                      <a16:colId xmlns:a16="http://schemas.microsoft.com/office/drawing/2014/main" val="20000"/>
                    </a:ext>
                  </a:extLst>
                </a:gridCol>
                <a:gridCol w="1974798">
                  <a:extLst>
                    <a:ext uri="{9D8B030D-6E8A-4147-A177-3AD203B41FA5}">
                      <a16:colId xmlns:a16="http://schemas.microsoft.com/office/drawing/2014/main" val="20001"/>
                    </a:ext>
                  </a:extLst>
                </a:gridCol>
                <a:gridCol w="3022615">
                  <a:extLst>
                    <a:ext uri="{9D8B030D-6E8A-4147-A177-3AD203B41FA5}">
                      <a16:colId xmlns:a16="http://schemas.microsoft.com/office/drawing/2014/main" val="20002"/>
                    </a:ext>
                  </a:extLst>
                </a:gridCol>
                <a:gridCol w="2506820">
                  <a:extLst>
                    <a:ext uri="{9D8B030D-6E8A-4147-A177-3AD203B41FA5}">
                      <a16:colId xmlns:a16="http://schemas.microsoft.com/office/drawing/2014/main" val="20003"/>
                    </a:ext>
                  </a:extLst>
                </a:gridCol>
              </a:tblGrid>
              <a:tr h="220400">
                <a:tc>
                  <a:txBody>
                    <a:bodyPr/>
                    <a:lstStyle/>
                    <a:p>
                      <a:pPr marL="0" marR="0">
                        <a:spcBef>
                          <a:spcPts val="0"/>
                        </a:spcBef>
                        <a:spcAft>
                          <a:spcPts val="0"/>
                        </a:spcAft>
                      </a:pPr>
                      <a:r>
                        <a:rPr lang="en-US" sz="1100" dirty="0">
                          <a:effectLst/>
                        </a:rPr>
                        <a:t> </a:t>
                      </a:r>
                      <a:endParaRPr lang="en-US" sz="1200" dirty="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600" b="1" dirty="0">
                          <a:effectLst/>
                        </a:rPr>
                        <a:t>Projects</a:t>
                      </a:r>
                      <a:endParaRPr lang="en-US" sz="1800" b="1" dirty="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600" b="1" dirty="0">
                          <a:effectLst/>
                        </a:rPr>
                        <a:t>Programs</a:t>
                      </a:r>
                      <a:endParaRPr lang="en-US" sz="1800" b="1" dirty="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600" b="1" dirty="0">
                          <a:effectLst/>
                        </a:rPr>
                        <a:t>Portfolios</a:t>
                      </a:r>
                      <a:endParaRPr lang="en-US" sz="1800" b="1" dirty="0">
                        <a:effectLst/>
                        <a:latin typeface="New York"/>
                        <a:ea typeface="Times New Roman" panose="02020603050405020304" pitchFamily="18" charset="0"/>
                        <a:cs typeface="Times New Roman" panose="02020603050405020304" pitchFamily="18" charset="0"/>
                      </a:endParaRPr>
                    </a:p>
                  </a:txBody>
                  <a:tcPr marL="54457" marR="54457" marT="0" marB="0"/>
                </a:tc>
                <a:extLst>
                  <a:ext uri="{0D108BD9-81ED-4DB2-BD59-A6C34878D82A}">
                    <a16:rowId xmlns:a16="http://schemas.microsoft.com/office/drawing/2014/main" val="10000"/>
                  </a:ext>
                </a:extLst>
              </a:tr>
              <a:tr h="1100071">
                <a:tc>
                  <a:txBody>
                    <a:bodyPr/>
                    <a:lstStyle/>
                    <a:p>
                      <a:pPr marL="0" marR="0">
                        <a:spcBef>
                          <a:spcPts val="0"/>
                        </a:spcBef>
                        <a:spcAft>
                          <a:spcPts val="0"/>
                        </a:spcAft>
                      </a:pPr>
                      <a:r>
                        <a:rPr lang="en-US" sz="1600" b="1" dirty="0">
                          <a:effectLst/>
                        </a:rPr>
                        <a:t>Definition</a:t>
                      </a:r>
                      <a:endParaRPr lang="en-US" sz="1800" b="1" dirty="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a:effectLst/>
                        </a:rPr>
                        <a:t>A project is a temporary endeavor undertaken to create a unique product, service, or result.</a:t>
                      </a:r>
                      <a:endParaRPr lang="en-US" sz="140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a:effectLst/>
                        </a:rPr>
                        <a:t>A program is a group of related projects, subsidiary programs and program activities that are managed in a coordinated way to obtain benefits not available from managing them individually.</a:t>
                      </a:r>
                      <a:endParaRPr lang="en-US" sz="140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a:effectLst/>
                        </a:rPr>
                        <a:t>A portfolio is a collection of projects, programs, subsidiary portfolios, and operations managed as a group to achieve strategic objectives.</a:t>
                      </a:r>
                      <a:endParaRPr lang="en-US" sz="1400">
                        <a:effectLst/>
                        <a:latin typeface="New York"/>
                        <a:ea typeface="Times New Roman" panose="02020603050405020304" pitchFamily="18" charset="0"/>
                        <a:cs typeface="Times New Roman" panose="02020603050405020304" pitchFamily="18" charset="0"/>
                      </a:endParaRPr>
                    </a:p>
                  </a:txBody>
                  <a:tcPr marL="54457" marR="54457" marT="0" marB="0"/>
                </a:tc>
                <a:extLst>
                  <a:ext uri="{0D108BD9-81ED-4DB2-BD59-A6C34878D82A}">
                    <a16:rowId xmlns:a16="http://schemas.microsoft.com/office/drawing/2014/main" val="10001"/>
                  </a:ext>
                </a:extLst>
              </a:tr>
              <a:tr h="1100071">
                <a:tc>
                  <a:txBody>
                    <a:bodyPr/>
                    <a:lstStyle/>
                    <a:p>
                      <a:pPr marL="0" marR="0">
                        <a:spcBef>
                          <a:spcPts val="0"/>
                        </a:spcBef>
                        <a:spcAft>
                          <a:spcPts val="0"/>
                        </a:spcAft>
                      </a:pPr>
                      <a:r>
                        <a:rPr lang="en-US" sz="1600" b="1" dirty="0">
                          <a:effectLst/>
                        </a:rPr>
                        <a:t>Management</a:t>
                      </a:r>
                      <a:endParaRPr lang="en-US" sz="1800" b="1" dirty="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a:effectLst/>
                        </a:rPr>
                        <a:t>Project managers manage the project team to meet the project objectives.</a:t>
                      </a:r>
                      <a:endParaRPr lang="en-US" sz="140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dirty="0">
                          <a:effectLst/>
                        </a:rPr>
                        <a:t>Programs are managed by program managers who ensure that program benefits are delivered as expected, by coordinating the activities of a program’s components.</a:t>
                      </a:r>
                      <a:endParaRPr lang="en-US" sz="1400" dirty="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a:effectLst/>
                        </a:rPr>
                        <a:t>Portfolio managers may manage or coordinate portfolio management staff, or program and project staff that may have reporting responsibilities into the aggregate portfolio.</a:t>
                      </a:r>
                      <a:endParaRPr lang="en-US" sz="1400">
                        <a:effectLst/>
                        <a:latin typeface="New York"/>
                        <a:ea typeface="Times New Roman" panose="02020603050405020304" pitchFamily="18" charset="0"/>
                        <a:cs typeface="Times New Roman" panose="02020603050405020304" pitchFamily="18" charset="0"/>
                      </a:endParaRPr>
                    </a:p>
                  </a:txBody>
                  <a:tcPr marL="54457" marR="54457" marT="0" marB="0"/>
                </a:tc>
                <a:extLst>
                  <a:ext uri="{0D108BD9-81ED-4DB2-BD59-A6C34878D82A}">
                    <a16:rowId xmlns:a16="http://schemas.microsoft.com/office/drawing/2014/main" val="10002"/>
                  </a:ext>
                </a:extLst>
              </a:tr>
              <a:tr h="1237581">
                <a:tc>
                  <a:txBody>
                    <a:bodyPr/>
                    <a:lstStyle/>
                    <a:p>
                      <a:pPr marL="0" marR="0">
                        <a:spcBef>
                          <a:spcPts val="0"/>
                        </a:spcBef>
                        <a:spcAft>
                          <a:spcPts val="0"/>
                        </a:spcAft>
                      </a:pPr>
                      <a:r>
                        <a:rPr lang="en-US" sz="1600" b="1" dirty="0">
                          <a:effectLst/>
                        </a:rPr>
                        <a:t>Monitoring</a:t>
                      </a:r>
                      <a:endParaRPr lang="en-US" sz="1800" b="1" dirty="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dirty="0">
                          <a:effectLst/>
                        </a:rPr>
                        <a:t>Project managers monitor and control the work of producing the products, services, or results that the project was undertaken to produce</a:t>
                      </a:r>
                      <a:endParaRPr lang="en-US" sz="1400" dirty="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dirty="0">
                          <a:effectLst/>
                        </a:rPr>
                        <a:t>Program managers monitor the progress of program components to ensure the overall goals, schedules, budget, and benefits of the program will be met.</a:t>
                      </a:r>
                      <a:endParaRPr lang="en-US" sz="1400" dirty="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dirty="0">
                          <a:effectLst/>
                        </a:rPr>
                        <a:t>Portfolio managers monitor strategic changes and aggregate resource allocation, performance results, and risk of the portfolio.</a:t>
                      </a:r>
                      <a:endParaRPr lang="en-US" sz="1400" dirty="0">
                        <a:effectLst/>
                        <a:latin typeface="New York"/>
                        <a:ea typeface="Times New Roman" panose="02020603050405020304" pitchFamily="18" charset="0"/>
                        <a:cs typeface="Times New Roman" panose="02020603050405020304" pitchFamily="18" charset="0"/>
                      </a:endParaRPr>
                    </a:p>
                  </a:txBody>
                  <a:tcPr marL="54457" marR="54457" marT="0" marB="0"/>
                </a:tc>
                <a:extLst>
                  <a:ext uri="{0D108BD9-81ED-4DB2-BD59-A6C34878D82A}">
                    <a16:rowId xmlns:a16="http://schemas.microsoft.com/office/drawing/2014/main" val="10003"/>
                  </a:ext>
                </a:extLst>
              </a:tr>
              <a:tr h="1100071">
                <a:tc>
                  <a:txBody>
                    <a:bodyPr/>
                    <a:lstStyle/>
                    <a:p>
                      <a:pPr marL="0" marR="0">
                        <a:spcBef>
                          <a:spcPts val="0"/>
                        </a:spcBef>
                        <a:spcAft>
                          <a:spcPts val="0"/>
                        </a:spcAft>
                      </a:pPr>
                      <a:r>
                        <a:rPr lang="en-US" sz="1600" b="1" dirty="0">
                          <a:effectLst/>
                        </a:rPr>
                        <a:t>Success</a:t>
                      </a:r>
                      <a:endParaRPr lang="en-US" sz="1800" b="1" dirty="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a:effectLst/>
                        </a:rPr>
                        <a:t>Success is measured by product and project quality, timeliness, budget compliance, and degree of customer satisfaction.</a:t>
                      </a:r>
                      <a:endParaRPr lang="en-US" sz="140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a:effectLst/>
                        </a:rPr>
                        <a:t>A program’s success is measured by the program’s ability to deliver its intended benefits to an organization, and by the program’ efficiency and effectiveness in delivering those benefits.</a:t>
                      </a:r>
                      <a:endParaRPr lang="en-US" sz="1400">
                        <a:effectLst/>
                        <a:latin typeface="New York"/>
                        <a:ea typeface="Times New Roman" panose="02020603050405020304" pitchFamily="18" charset="0"/>
                        <a:cs typeface="Times New Roman" panose="02020603050405020304" pitchFamily="18" charset="0"/>
                      </a:endParaRPr>
                    </a:p>
                  </a:txBody>
                  <a:tcPr marL="54457" marR="54457" marT="0" marB="0"/>
                </a:tc>
                <a:tc>
                  <a:txBody>
                    <a:bodyPr/>
                    <a:lstStyle/>
                    <a:p>
                      <a:pPr marL="0" marR="0">
                        <a:spcBef>
                          <a:spcPts val="0"/>
                        </a:spcBef>
                        <a:spcAft>
                          <a:spcPts val="0"/>
                        </a:spcAft>
                      </a:pPr>
                      <a:r>
                        <a:rPr lang="en-US" sz="1200" dirty="0">
                          <a:effectLst/>
                        </a:rPr>
                        <a:t>Success is measured in terms of the aggregate investment performance and benefit realization of the portfolio.</a:t>
                      </a:r>
                      <a:endParaRPr lang="en-US" sz="1400" dirty="0">
                        <a:effectLst/>
                        <a:latin typeface="New York"/>
                        <a:ea typeface="Times New Roman" panose="02020603050405020304" pitchFamily="18" charset="0"/>
                        <a:cs typeface="Times New Roman" panose="02020603050405020304" pitchFamily="18" charset="0"/>
                      </a:endParaRPr>
                    </a:p>
                  </a:txBody>
                  <a:tcPr marL="54457" marR="54457" marT="0" marB="0"/>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6929472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3200" dirty="0">
                <a:solidFill>
                  <a:schemeClr val="tx1"/>
                </a:solidFill>
              </a:rPr>
              <a:t>The Project Management Profession</a:t>
            </a:r>
            <a:endParaRPr lang="en-US" dirty="0"/>
          </a:p>
        </p:txBody>
      </p:sp>
      <p:sp>
        <p:nvSpPr>
          <p:cNvPr id="2" name="Rectangle 6">
            <a:extLst>
              <a:ext uri="{FF2B5EF4-FFF2-40B4-BE49-F238E27FC236}">
                <a16:creationId xmlns:a16="http://schemas.microsoft.com/office/drawing/2014/main" id="{BF25894D-4B79-ECD5-4CDC-E450DBBCE6DC}"/>
              </a:ext>
            </a:extLst>
          </p:cNvPr>
          <p:cNvSpPr>
            <a:spLocks noGrp="1" noChangeArrowheads="1"/>
          </p:cNvSpPr>
          <p:nvPr>
            <p:ph idx="1"/>
          </p:nvPr>
        </p:nvSpPr>
        <p:spPr>
          <a:xfrm>
            <a:off x="381000" y="1701800"/>
            <a:ext cx="9009580" cy="4325938"/>
          </a:xfrm>
        </p:spPr>
        <p:txBody>
          <a:bodyPr lIns="90488" tIns="44450" rIns="90488" bIns="44450"/>
          <a:lstStyle/>
          <a:p>
            <a:pPr eaLnBrk="1" hangingPunct="1">
              <a:spcBef>
                <a:spcPct val="100000"/>
              </a:spcBef>
            </a:pPr>
            <a:r>
              <a:rPr lang="en-US" sz="2400" dirty="0"/>
              <a:t>Project, program, and portfolio managers need to develop specific skills</a:t>
            </a:r>
          </a:p>
          <a:p>
            <a:pPr eaLnBrk="1" hangingPunct="1">
              <a:spcBef>
                <a:spcPct val="100000"/>
              </a:spcBef>
            </a:pPr>
            <a:r>
              <a:rPr lang="en-US" sz="2400" dirty="0"/>
              <a:t>Certification is available for project managers</a:t>
            </a:r>
          </a:p>
          <a:p>
            <a:pPr eaLnBrk="1" hangingPunct="1">
              <a:spcBef>
                <a:spcPct val="100000"/>
              </a:spcBef>
            </a:pPr>
            <a:r>
              <a:rPr lang="en-US" sz="2400" dirty="0"/>
              <a:t>There are many software tools to assist in project, program, and portfolio management</a:t>
            </a:r>
          </a:p>
        </p:txBody>
      </p:sp>
    </p:spTree>
    <p:extLst>
      <p:ext uri="{BB962C8B-B14F-4D97-AF65-F5344CB8AC3E}">
        <p14:creationId xmlns:p14="http://schemas.microsoft.com/office/powerpoint/2010/main" val="5342462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2800" dirty="0">
                <a:solidFill>
                  <a:schemeClr val="tx1"/>
                </a:solidFill>
              </a:rPr>
              <a:t>Suggested Skills for Project Managers</a:t>
            </a:r>
            <a:endParaRPr lang="en-US" sz="3200" dirty="0"/>
          </a:p>
        </p:txBody>
      </p:sp>
      <p:sp>
        <p:nvSpPr>
          <p:cNvPr id="5" name="Rectangle 3">
            <a:extLst>
              <a:ext uri="{FF2B5EF4-FFF2-40B4-BE49-F238E27FC236}">
                <a16:creationId xmlns:a16="http://schemas.microsoft.com/office/drawing/2014/main" id="{0C650DE8-9549-3728-A6AD-1C9B34DA0395}"/>
              </a:ext>
            </a:extLst>
          </p:cNvPr>
          <p:cNvSpPr>
            <a:spLocks noGrp="1" noChangeArrowheads="1"/>
          </p:cNvSpPr>
          <p:nvPr>
            <p:ph idx="1"/>
          </p:nvPr>
        </p:nvSpPr>
        <p:spPr>
          <a:xfrm>
            <a:off x="685799" y="1752600"/>
            <a:ext cx="9536987" cy="4191000"/>
          </a:xfrm>
        </p:spPr>
        <p:txBody>
          <a:bodyPr>
            <a:normAutofit/>
          </a:bodyPr>
          <a:lstStyle/>
          <a:p>
            <a:pPr eaLnBrk="1" hangingPunct="1">
              <a:buFontTx/>
              <a:buNone/>
            </a:pPr>
            <a:r>
              <a:rPr lang="en-US" dirty="0"/>
              <a:t>Knowledge of the following:</a:t>
            </a:r>
          </a:p>
          <a:p>
            <a:pPr lvl="0"/>
            <a:r>
              <a:rPr lang="en-US" dirty="0"/>
              <a:t>All ten project management knowledge areas</a:t>
            </a:r>
          </a:p>
          <a:p>
            <a:pPr lvl="0"/>
            <a:r>
              <a:rPr lang="en-US" dirty="0"/>
              <a:t>The application area (domain, industry, market, etc.)</a:t>
            </a:r>
          </a:p>
          <a:p>
            <a:pPr lvl="0"/>
            <a:r>
              <a:rPr lang="en-US" dirty="0"/>
              <a:t>The project environment (politics, culture, change management, etc.)</a:t>
            </a:r>
          </a:p>
          <a:p>
            <a:pPr lvl="0"/>
            <a:r>
              <a:rPr lang="en-US" dirty="0"/>
              <a:t>General management (financial management, strategic planning, etc.)</a:t>
            </a:r>
          </a:p>
          <a:p>
            <a:pPr lvl="0"/>
            <a:r>
              <a:rPr lang="en-US" dirty="0"/>
              <a:t>Human relations (leadership, motivation, negotiations, etc.)</a:t>
            </a:r>
          </a:p>
        </p:txBody>
      </p:sp>
    </p:spTree>
    <p:extLst>
      <p:ext uri="{BB962C8B-B14F-4D97-AF65-F5344CB8AC3E}">
        <p14:creationId xmlns:p14="http://schemas.microsoft.com/office/powerpoint/2010/main" val="1937367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30856A-6B10-E63A-FF9D-FCC3E858E38B}"/>
              </a:ext>
            </a:extLst>
          </p:cNvPr>
          <p:cNvSpPr>
            <a:spLocks noGrp="1"/>
          </p:cNvSpPr>
          <p:nvPr>
            <p:ph type="title"/>
          </p:nvPr>
        </p:nvSpPr>
        <p:spPr/>
        <p:txBody>
          <a:bodyPr/>
          <a:lstStyle/>
          <a:p>
            <a:r>
              <a:rPr lang="en-US" altLang="en-US" b="1" u="sng" dirty="0">
                <a:solidFill>
                  <a:schemeClr val="accent6">
                    <a:lumMod val="75000"/>
                  </a:schemeClr>
                </a:solidFill>
                <a:latin typeface="Century Gothic" panose="020B0502020202020204" pitchFamily="34" charset="0"/>
                <a:cs typeface="Arial" panose="020B0604020202020204" pitchFamily="34" charset="0"/>
              </a:rPr>
              <a:t>Key Terms You Must Be Able To Use</a:t>
            </a:r>
            <a:endParaRPr lang="en-MY" dirty="0"/>
          </a:p>
        </p:txBody>
      </p:sp>
      <p:sp>
        <p:nvSpPr>
          <p:cNvPr id="2" name="Content Placeholder 2">
            <a:extLst>
              <a:ext uri="{FF2B5EF4-FFF2-40B4-BE49-F238E27FC236}">
                <a16:creationId xmlns:a16="http://schemas.microsoft.com/office/drawing/2014/main" id="{B468C738-8825-7DD3-F629-20D9FB3D4869}"/>
              </a:ext>
            </a:extLst>
          </p:cNvPr>
          <p:cNvSpPr>
            <a:spLocks noGrp="1"/>
          </p:cNvSpPr>
          <p:nvPr>
            <p:ph idx="1"/>
          </p:nvPr>
        </p:nvSpPr>
        <p:spPr>
          <a:xfrm>
            <a:off x="190500" y="1697038"/>
            <a:ext cx="8810625" cy="4525962"/>
          </a:xfrm>
        </p:spPr>
        <p:txBody>
          <a:bodyPr/>
          <a:lstStyle/>
          <a:p>
            <a:r>
              <a:rPr lang="en-US" altLang="en-US" sz="2000" b="1" dirty="0">
                <a:latin typeface="Century Gothic" panose="020B0502020202020204" pitchFamily="34" charset="0"/>
              </a:rPr>
              <a:t>If you have mastered this topic, </a:t>
            </a:r>
            <a:r>
              <a:rPr lang="en-US" altLang="en-US" sz="2000" b="1" dirty="0">
                <a:solidFill>
                  <a:srgbClr val="990000"/>
                </a:solidFill>
                <a:latin typeface="Century Gothic" panose="020B0502020202020204" pitchFamily="34" charset="0"/>
              </a:rPr>
              <a:t>you should be able to use the following terms correctly in your assignments and exams</a:t>
            </a:r>
            <a:r>
              <a:rPr lang="en-US" altLang="en-US" sz="2000" b="1" dirty="0">
                <a:latin typeface="Century Gothic" panose="020B0502020202020204" pitchFamily="34" charset="0"/>
              </a:rPr>
              <a:t>:</a:t>
            </a:r>
          </a:p>
          <a:p>
            <a:pPr lvl="1"/>
            <a:r>
              <a:rPr lang="en-US" dirty="0"/>
              <a:t>Project</a:t>
            </a:r>
          </a:p>
          <a:p>
            <a:pPr lvl="1"/>
            <a:r>
              <a:rPr lang="en-US" dirty="0"/>
              <a:t>Program</a:t>
            </a:r>
          </a:p>
          <a:p>
            <a:pPr lvl="1"/>
            <a:r>
              <a:rPr lang="en-US" dirty="0"/>
              <a:t>Portfolio</a:t>
            </a:r>
          </a:p>
          <a:p>
            <a:pPr lvl="1"/>
            <a:r>
              <a:rPr lang="en-US" dirty="0"/>
              <a:t>Stakeholders</a:t>
            </a:r>
          </a:p>
          <a:p>
            <a:pPr lvl="1"/>
            <a:r>
              <a:rPr lang="en-US" dirty="0"/>
              <a:t>Knowledge Areas</a:t>
            </a:r>
          </a:p>
          <a:p>
            <a:pPr lvl="1"/>
            <a:r>
              <a:rPr lang="en-US" dirty="0"/>
              <a:t>Process Groups</a:t>
            </a:r>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12221726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3200" dirty="0">
                <a:solidFill>
                  <a:schemeClr val="tx1"/>
                </a:solidFill>
                <a:effectLst/>
              </a:rPr>
              <a:t>PMI Talent Triangle</a:t>
            </a:r>
            <a:endParaRPr lang="en-US" dirty="0"/>
          </a:p>
        </p:txBody>
      </p:sp>
      <p:sp>
        <p:nvSpPr>
          <p:cNvPr id="2" name="Content Placeholder 1">
            <a:extLst>
              <a:ext uri="{FF2B5EF4-FFF2-40B4-BE49-F238E27FC236}">
                <a16:creationId xmlns:a16="http://schemas.microsoft.com/office/drawing/2014/main" id="{DAD52AFA-DD48-91A2-5EC1-0426750B183F}"/>
              </a:ext>
            </a:extLst>
          </p:cNvPr>
          <p:cNvSpPr>
            <a:spLocks noGrp="1"/>
          </p:cNvSpPr>
          <p:nvPr>
            <p:ph idx="1"/>
          </p:nvPr>
        </p:nvSpPr>
        <p:spPr>
          <a:xfrm>
            <a:off x="228600" y="1219200"/>
            <a:ext cx="10457372" cy="4876800"/>
          </a:xfrm>
        </p:spPr>
        <p:txBody>
          <a:bodyPr>
            <a:normAutofit/>
          </a:bodyPr>
          <a:lstStyle/>
          <a:p>
            <a:pPr marL="624078" lvl="0" indent="-514350">
              <a:buFont typeface="+mj-lt"/>
              <a:buAutoNum type="arabicPeriod"/>
            </a:pPr>
            <a:r>
              <a:rPr lang="en-US" i="1" dirty="0"/>
              <a:t>Technical project management skills:</a:t>
            </a:r>
            <a:r>
              <a:rPr lang="en-US" dirty="0"/>
              <a:t>  Understanding the knowledge areas, process groups, and project management tools and techniques fall into this category.</a:t>
            </a:r>
            <a:endParaRPr lang="en-US" b="1" dirty="0"/>
          </a:p>
          <a:p>
            <a:pPr marL="624078" lvl="0" indent="-514350">
              <a:buFont typeface="+mj-lt"/>
              <a:buAutoNum type="arabicPeriod"/>
            </a:pPr>
            <a:r>
              <a:rPr lang="en-US" i="1" dirty="0"/>
              <a:t>Strategic and business management skills:</a:t>
            </a:r>
            <a:r>
              <a:rPr lang="en-US" dirty="0"/>
              <a:t> Topics include strategic planning, financial management, accounting, marketing, and other topics.</a:t>
            </a:r>
          </a:p>
          <a:p>
            <a:pPr marL="624078" lvl="0" indent="-514350">
              <a:buFont typeface="+mj-lt"/>
              <a:buAutoNum type="arabicPeriod"/>
            </a:pPr>
            <a:r>
              <a:rPr lang="en-US" i="1" dirty="0"/>
              <a:t>Leadership skills</a:t>
            </a:r>
            <a:r>
              <a:rPr lang="en-US" dirty="0"/>
              <a:t>: Providing vision and inspiration to people.</a:t>
            </a:r>
          </a:p>
          <a:p>
            <a:pPr lvl="0"/>
            <a:endParaRPr lang="en-US" dirty="0"/>
          </a:p>
          <a:p>
            <a:pPr marL="109728" indent="0">
              <a:buNone/>
            </a:pPr>
            <a:endParaRPr lang="en-US" dirty="0"/>
          </a:p>
        </p:txBody>
      </p:sp>
    </p:spTree>
    <p:extLst>
      <p:ext uri="{BB962C8B-B14F-4D97-AF65-F5344CB8AC3E}">
        <p14:creationId xmlns:p14="http://schemas.microsoft.com/office/powerpoint/2010/main" val="36555133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3200" dirty="0">
                <a:solidFill>
                  <a:schemeClr val="tx1"/>
                </a:solidFill>
              </a:rPr>
              <a:t>Additional Skills for Program and Portfolio Managers</a:t>
            </a:r>
            <a:endParaRPr lang="en-US" dirty="0"/>
          </a:p>
        </p:txBody>
      </p:sp>
      <p:sp>
        <p:nvSpPr>
          <p:cNvPr id="4" name="TextBox 3">
            <a:extLst>
              <a:ext uri="{FF2B5EF4-FFF2-40B4-BE49-F238E27FC236}">
                <a16:creationId xmlns:a16="http://schemas.microsoft.com/office/drawing/2014/main" id="{AA8685B3-F1C7-C18D-36ED-0EE53AD05CD4}"/>
              </a:ext>
            </a:extLst>
          </p:cNvPr>
          <p:cNvSpPr txBox="1"/>
          <p:nvPr/>
        </p:nvSpPr>
        <p:spPr>
          <a:xfrm>
            <a:off x="616449" y="1665892"/>
            <a:ext cx="10136275" cy="3539430"/>
          </a:xfrm>
          <a:prstGeom prst="rect">
            <a:avLst/>
          </a:prstGeom>
          <a:noFill/>
        </p:spPr>
        <p:txBody>
          <a:bodyPr wrap="square">
            <a:spAutoFit/>
          </a:bodyPr>
          <a:lstStyle/>
          <a:p>
            <a:pPr eaLnBrk="1" hangingPunct="1"/>
            <a:r>
              <a:rPr lang="en-US" sz="2800" dirty="0"/>
              <a:t>Program managers normally have experience as project managers. They often rely on their past experience, strong business knowledge, leadership capability, and communication skills to manage programs</a:t>
            </a:r>
          </a:p>
          <a:p>
            <a:pPr eaLnBrk="1" hangingPunct="1"/>
            <a:endParaRPr lang="en-US" sz="2800" dirty="0"/>
          </a:p>
          <a:p>
            <a:pPr eaLnBrk="1" hangingPunct="1"/>
            <a:r>
              <a:rPr lang="en-US" sz="2800" dirty="0"/>
              <a:t>Portfolio managers must have strong financial and analytical skills and understand how projects and programs can contribute to meeting strategic goals</a:t>
            </a:r>
          </a:p>
        </p:txBody>
      </p:sp>
    </p:spTree>
    <p:extLst>
      <p:ext uri="{BB962C8B-B14F-4D97-AF65-F5344CB8AC3E}">
        <p14:creationId xmlns:p14="http://schemas.microsoft.com/office/powerpoint/2010/main" val="24414965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3200" dirty="0">
                <a:solidFill>
                  <a:schemeClr val="tx1"/>
                </a:solidFill>
                <a:effectLst/>
              </a:rPr>
              <a:t>Project Management Careers</a:t>
            </a:r>
            <a:endParaRPr lang="en-US" dirty="0"/>
          </a:p>
        </p:txBody>
      </p:sp>
      <p:sp>
        <p:nvSpPr>
          <p:cNvPr id="2" name="Content Placeholder 1">
            <a:extLst>
              <a:ext uri="{FF2B5EF4-FFF2-40B4-BE49-F238E27FC236}">
                <a16:creationId xmlns:a16="http://schemas.microsoft.com/office/drawing/2014/main" id="{F762C2C2-07CB-A5C1-26EC-E8189724B16B}"/>
              </a:ext>
            </a:extLst>
          </p:cNvPr>
          <p:cNvSpPr>
            <a:spLocks noGrp="1"/>
          </p:cNvSpPr>
          <p:nvPr>
            <p:ph idx="1"/>
          </p:nvPr>
        </p:nvSpPr>
        <p:spPr>
          <a:xfrm>
            <a:off x="166687" y="1697038"/>
            <a:ext cx="10457373" cy="4525962"/>
          </a:xfrm>
        </p:spPr>
        <p:txBody>
          <a:bodyPr>
            <a:normAutofit/>
          </a:bodyPr>
          <a:lstStyle/>
          <a:p>
            <a:pPr lvl="0"/>
            <a:r>
              <a:rPr lang="en-US" sz="2800" dirty="0"/>
              <a:t>Between 2010 and 2020, 15.7 million new project management roles will be created globally across seven project-intensive industries.</a:t>
            </a:r>
          </a:p>
          <a:p>
            <a:pPr lvl="0"/>
            <a:r>
              <a:rPr lang="en-US" sz="2800" dirty="0"/>
              <a:t>Indeed.com, a popular job search site, listed over 354,000 jobs in the U.S. when searching for project manager in March 2017. Cities with the most openings included New York City, Chicago, Seattle, San Francisco, and Washington, D.C.</a:t>
            </a:r>
          </a:p>
          <a:p>
            <a:r>
              <a:rPr lang="en-US" dirty="0"/>
              <a:t>Sixty percent of hiring managers say interest in project management careers among younger job applicants has grown over the past decade.</a:t>
            </a:r>
          </a:p>
        </p:txBody>
      </p:sp>
    </p:spTree>
    <p:extLst>
      <p:ext uri="{BB962C8B-B14F-4D97-AF65-F5344CB8AC3E}">
        <p14:creationId xmlns:p14="http://schemas.microsoft.com/office/powerpoint/2010/main" val="7120408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sz="3200" dirty="0">
                <a:solidFill>
                  <a:schemeClr val="tx1"/>
                </a:solidFill>
              </a:rPr>
              <a:t>Project Management Career Path</a:t>
            </a:r>
            <a:endParaRPr lang="en-US" dirty="0"/>
          </a:p>
        </p:txBody>
      </p:sp>
      <p:sp>
        <p:nvSpPr>
          <p:cNvPr id="2" name="Content Placeholder 1">
            <a:extLst>
              <a:ext uri="{FF2B5EF4-FFF2-40B4-BE49-F238E27FC236}">
                <a16:creationId xmlns:a16="http://schemas.microsoft.com/office/drawing/2014/main" id="{A46CA269-1649-36C8-B9F8-1DD8DB36D180}"/>
              </a:ext>
            </a:extLst>
          </p:cNvPr>
          <p:cNvSpPr>
            <a:spLocks noGrp="1"/>
          </p:cNvSpPr>
          <p:nvPr>
            <p:ph idx="1"/>
          </p:nvPr>
        </p:nvSpPr>
        <p:spPr>
          <a:xfrm>
            <a:off x="166687" y="1697038"/>
            <a:ext cx="10312953" cy="4525962"/>
          </a:xfrm>
        </p:spPr>
        <p:txBody>
          <a:bodyPr>
            <a:normAutofit/>
          </a:bodyPr>
          <a:lstStyle/>
          <a:p>
            <a:r>
              <a:rPr lang="en-US" dirty="0"/>
              <a:t>Many people start off leading a small project related to their current job, part-time, to make sure they are cut out for and enjoy the work. </a:t>
            </a:r>
          </a:p>
          <a:p>
            <a:r>
              <a:rPr lang="en-US" dirty="0"/>
              <a:t>Some organizations require their people to have a few years of experience before they let them lead any projects. Others hire entry-level people with the title of project coordinator or project manager. </a:t>
            </a:r>
          </a:p>
          <a:p>
            <a:r>
              <a:rPr lang="en-US" dirty="0"/>
              <a:t>Many organizations realize that they need to provide a structured career path to develop and maintain their talent pipeline for project managers. Some organizations have different levels of project managers, often based on knowledge and experience. </a:t>
            </a:r>
          </a:p>
        </p:txBody>
      </p:sp>
    </p:spTree>
    <p:extLst>
      <p:ext uri="{BB962C8B-B14F-4D97-AF65-F5344CB8AC3E}">
        <p14:creationId xmlns:p14="http://schemas.microsoft.com/office/powerpoint/2010/main" val="40333340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altLang="en-US" sz="2400" b="1" u="sng" dirty="0">
                <a:solidFill>
                  <a:schemeClr val="accent6">
                    <a:lumMod val="75000"/>
                  </a:schemeClr>
                </a:solidFill>
              </a:rPr>
              <a:t>Quick Review Question</a:t>
            </a:r>
            <a:endParaRPr lang="en-US" dirty="0"/>
          </a:p>
        </p:txBody>
      </p:sp>
      <p:sp>
        <p:nvSpPr>
          <p:cNvPr id="4" name="Content Placeholder 3">
            <a:extLst>
              <a:ext uri="{FF2B5EF4-FFF2-40B4-BE49-F238E27FC236}">
                <a16:creationId xmlns:a16="http://schemas.microsoft.com/office/drawing/2014/main" id="{B6285308-D4DB-921E-F1BC-84CD6AF77930}"/>
              </a:ext>
            </a:extLst>
          </p:cNvPr>
          <p:cNvSpPr>
            <a:spLocks noGrp="1"/>
          </p:cNvSpPr>
          <p:nvPr>
            <p:ph idx="1"/>
          </p:nvPr>
        </p:nvSpPr>
        <p:spPr/>
        <p:txBody>
          <a:bodyPr/>
          <a:lstStyle/>
          <a:p>
            <a:r>
              <a:rPr lang="en-US" dirty="0"/>
              <a:t>What is a Project?</a:t>
            </a:r>
          </a:p>
          <a:p>
            <a:r>
              <a:rPr lang="en-US" dirty="0"/>
              <a:t>What is Project Management?</a:t>
            </a:r>
          </a:p>
          <a:p>
            <a:r>
              <a:rPr lang="en-US" dirty="0"/>
              <a:t>What are the Project Attributes?</a:t>
            </a:r>
          </a:p>
          <a:p>
            <a:r>
              <a:rPr lang="en-US" dirty="0"/>
              <a:t>What are the Project Constraints?</a:t>
            </a:r>
          </a:p>
          <a:p>
            <a:r>
              <a:rPr lang="en-US" dirty="0"/>
              <a:t>What is the difference between Projects, Programs, and Portfolios?</a:t>
            </a:r>
          </a:p>
          <a:p>
            <a:endParaRPr lang="en-US" dirty="0"/>
          </a:p>
          <a:p>
            <a:endParaRPr lang="en-MY" dirty="0"/>
          </a:p>
        </p:txBody>
      </p:sp>
    </p:spTree>
    <p:extLst>
      <p:ext uri="{BB962C8B-B14F-4D97-AF65-F5344CB8AC3E}">
        <p14:creationId xmlns:p14="http://schemas.microsoft.com/office/powerpoint/2010/main" val="4205458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US" altLang="zh-TW" sz="3200" b="1" u="sng" dirty="0">
                <a:solidFill>
                  <a:schemeClr val="accent6">
                    <a:lumMod val="75000"/>
                  </a:schemeClr>
                </a:solidFill>
                <a:latin typeface="Century Gothic" panose="020B0502020202020204" pitchFamily="34" charset="0"/>
                <a:ea typeface="新細明體" pitchFamily="18" charset="-120"/>
              </a:rPr>
              <a:t>Summary of Main Teaching Points</a:t>
            </a:r>
            <a:endParaRPr lang="en-US" altLang="zh-TW" sz="3200" u="sng" dirty="0">
              <a:solidFill>
                <a:schemeClr val="accent6">
                  <a:lumMod val="75000"/>
                </a:schemeClr>
              </a:solidFill>
              <a:latin typeface="Century Gothic" panose="020B0502020202020204" pitchFamily="34" charset="0"/>
              <a:ea typeface="新細明體" pitchFamily="18" charset="-120"/>
            </a:endParaRPr>
          </a:p>
        </p:txBody>
      </p:sp>
      <p:sp>
        <p:nvSpPr>
          <p:cNvPr id="2" name="Rectangle 3">
            <a:extLst>
              <a:ext uri="{FF2B5EF4-FFF2-40B4-BE49-F238E27FC236}">
                <a16:creationId xmlns:a16="http://schemas.microsoft.com/office/drawing/2014/main" id="{F07EB158-B808-6698-F5AA-9A4DA8538F21}"/>
              </a:ext>
            </a:extLst>
          </p:cNvPr>
          <p:cNvSpPr txBox="1">
            <a:spLocks noChangeArrowheads="1"/>
          </p:cNvSpPr>
          <p:nvPr/>
        </p:nvSpPr>
        <p:spPr bwMode="auto">
          <a:xfrm>
            <a:off x="190500" y="1697038"/>
            <a:ext cx="11100799"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365760" indent="-256032" eaLnBrk="1" fontAlgn="auto" hangingPunct="1">
              <a:lnSpc>
                <a:spcPct val="90000"/>
              </a:lnSpc>
              <a:spcAft>
                <a:spcPts val="0"/>
              </a:spcAft>
              <a:buFont typeface="Wingdings 3"/>
              <a:buChar char=""/>
              <a:defRPr/>
            </a:pPr>
            <a:r>
              <a:rPr lang="en-US" sz="2400" kern="0" dirty="0"/>
              <a:t>A project is a temporary endeavor undertaken to create a unique product, service, or result</a:t>
            </a:r>
          </a:p>
          <a:p>
            <a:pPr marL="365760" indent="-256032" eaLnBrk="1" fontAlgn="auto" hangingPunct="1">
              <a:lnSpc>
                <a:spcPct val="90000"/>
              </a:lnSpc>
              <a:spcAft>
                <a:spcPts val="0"/>
              </a:spcAft>
              <a:buFont typeface="Wingdings 3"/>
              <a:buChar char=""/>
              <a:defRPr/>
            </a:pPr>
            <a:r>
              <a:rPr lang="en-US" sz="2400" kern="0" dirty="0"/>
              <a:t>Project management is the application of knowledge, skills, tools, and techniques to project activities to meet project requirements</a:t>
            </a:r>
          </a:p>
          <a:p>
            <a:pPr>
              <a:lnSpc>
                <a:spcPct val="90000"/>
              </a:lnSpc>
              <a:defRPr/>
            </a:pPr>
            <a:r>
              <a:rPr lang="en-US" sz="2400" kern="0" dirty="0"/>
              <a:t>A program is a group of related projects, subsidiary programs, and program activities managed in a coordinated manner to obtain benefits not available from managing them individually</a:t>
            </a:r>
          </a:p>
          <a:p>
            <a:r>
              <a:rPr lang="en-US" sz="2400" kern="0" dirty="0"/>
              <a:t>Project portfolio management involves organizing and managing projects and programs as a portfolio of investments that contribute to the entire enterprise’s success</a:t>
            </a:r>
          </a:p>
          <a:p>
            <a:r>
              <a:rPr lang="en-US" sz="2400" kern="0" dirty="0"/>
              <a:t>The project management profession continues to grow and mature, and demand for project manager is high</a:t>
            </a:r>
          </a:p>
        </p:txBody>
      </p:sp>
    </p:spTree>
    <p:extLst>
      <p:ext uri="{BB962C8B-B14F-4D97-AF65-F5344CB8AC3E}">
        <p14:creationId xmlns:p14="http://schemas.microsoft.com/office/powerpoint/2010/main" val="28771442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5727BF85-4898-C572-6D05-919FBFE550CD}"/>
              </a:ext>
            </a:extLst>
          </p:cNvPr>
          <p:cNvSpPr>
            <a:spLocks noGrp="1"/>
          </p:cNvSpPr>
          <p:nvPr>
            <p:ph type="body" sz="quarter" idx="3"/>
          </p:nvPr>
        </p:nvSpPr>
        <p:spPr/>
        <p:txBody>
          <a:bodyPr/>
          <a:lstStyle/>
          <a:p>
            <a:r>
              <a:rPr lang="en-MY" dirty="0"/>
              <a:t>Preparation for Class</a:t>
            </a:r>
          </a:p>
        </p:txBody>
      </p:sp>
      <p:sp>
        <p:nvSpPr>
          <p:cNvPr id="9" name="Content Placeholder 8">
            <a:extLst>
              <a:ext uri="{FF2B5EF4-FFF2-40B4-BE49-F238E27FC236}">
                <a16:creationId xmlns:a16="http://schemas.microsoft.com/office/drawing/2014/main" id="{160D1C6E-2053-4E08-F1D3-C2DBE5B07258}"/>
              </a:ext>
            </a:extLst>
          </p:cNvPr>
          <p:cNvSpPr>
            <a:spLocks noGrp="1"/>
          </p:cNvSpPr>
          <p:nvPr>
            <p:ph sz="quarter" idx="4"/>
          </p:nvPr>
        </p:nvSpPr>
        <p:spPr/>
        <p:txBody>
          <a:bodyPr/>
          <a:lstStyle/>
          <a:p>
            <a:r>
              <a:rPr lang="en-US" dirty="0"/>
              <a:t>Think about why do we do projects?</a:t>
            </a:r>
            <a:endParaRPr lang="en-MY" dirty="0"/>
          </a:p>
        </p:txBody>
      </p:sp>
      <p:sp>
        <p:nvSpPr>
          <p:cNvPr id="3" name="Title 2">
            <a:extLst>
              <a:ext uri="{FF2B5EF4-FFF2-40B4-BE49-F238E27FC236}">
                <a16:creationId xmlns:a16="http://schemas.microsoft.com/office/drawing/2014/main" id="{A76A8566-4DD3-8921-A149-7D81DBCCC899}"/>
              </a:ext>
            </a:extLst>
          </p:cNvPr>
          <p:cNvSpPr>
            <a:spLocks noGrp="1"/>
          </p:cNvSpPr>
          <p:nvPr>
            <p:ph type="title"/>
          </p:nvPr>
        </p:nvSpPr>
        <p:spPr>
          <a:xfrm>
            <a:off x="295352" y="274638"/>
            <a:ext cx="10457373" cy="1143000"/>
          </a:xfrm>
        </p:spPr>
        <p:txBody>
          <a:bodyPr/>
          <a:lstStyle/>
          <a:p>
            <a:r>
              <a:rPr lang="en-MY" dirty="0"/>
              <a:t>What To Expect Next Week</a:t>
            </a:r>
          </a:p>
        </p:txBody>
      </p:sp>
      <p:sp>
        <p:nvSpPr>
          <p:cNvPr id="6" name="Text Placeholder 5">
            <a:extLst>
              <a:ext uri="{FF2B5EF4-FFF2-40B4-BE49-F238E27FC236}">
                <a16:creationId xmlns:a16="http://schemas.microsoft.com/office/drawing/2014/main" id="{920CA82D-607C-591C-A7A4-9D4811ED9EA9}"/>
              </a:ext>
            </a:extLst>
          </p:cNvPr>
          <p:cNvSpPr>
            <a:spLocks noGrp="1"/>
          </p:cNvSpPr>
          <p:nvPr>
            <p:ph type="body" idx="1"/>
          </p:nvPr>
        </p:nvSpPr>
        <p:spPr/>
        <p:txBody>
          <a:bodyPr/>
          <a:lstStyle/>
          <a:p>
            <a:r>
              <a:rPr lang="en-MY" dirty="0"/>
              <a:t>In Class</a:t>
            </a:r>
          </a:p>
        </p:txBody>
      </p:sp>
      <p:sp>
        <p:nvSpPr>
          <p:cNvPr id="7" name="Content Placeholder 6">
            <a:extLst>
              <a:ext uri="{FF2B5EF4-FFF2-40B4-BE49-F238E27FC236}">
                <a16:creationId xmlns:a16="http://schemas.microsoft.com/office/drawing/2014/main" id="{12E60516-14FA-6023-4EA0-3F1B5EAA0BCD}"/>
              </a:ext>
            </a:extLst>
          </p:cNvPr>
          <p:cNvSpPr>
            <a:spLocks noGrp="1"/>
          </p:cNvSpPr>
          <p:nvPr>
            <p:ph sz="half" idx="2"/>
          </p:nvPr>
        </p:nvSpPr>
        <p:spPr/>
        <p:txBody>
          <a:bodyPr/>
          <a:lstStyle/>
          <a:p>
            <a:r>
              <a:rPr lang="en-US" dirty="0"/>
              <a:t>Aligning Projects with Business Strategy.</a:t>
            </a:r>
            <a:endParaRPr lang="en-MY" dirty="0"/>
          </a:p>
        </p:txBody>
      </p:sp>
    </p:spTree>
    <p:extLst>
      <p:ext uri="{BB962C8B-B14F-4D97-AF65-F5344CB8AC3E}">
        <p14:creationId xmlns:p14="http://schemas.microsoft.com/office/powerpoint/2010/main" val="2002936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Recap From Last Lesson</a:t>
            </a: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441434" y="1417638"/>
            <a:ext cx="11455214" cy="3485438"/>
          </a:xfrm>
        </p:spPr>
        <p:txBody>
          <a:bodyPr/>
          <a:lstStyle/>
          <a:p>
            <a:r>
              <a:rPr lang="en-MY" dirty="0"/>
              <a:t>Nil</a:t>
            </a:r>
          </a:p>
        </p:txBody>
      </p:sp>
    </p:spTree>
    <p:extLst>
      <p:ext uri="{BB962C8B-B14F-4D97-AF65-F5344CB8AC3E}">
        <p14:creationId xmlns:p14="http://schemas.microsoft.com/office/powerpoint/2010/main" val="1147692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rPr>
              <a:t>Introduction</a:t>
            </a:r>
            <a:endParaRPr lang="en-MY" dirty="0"/>
          </a:p>
        </p:txBody>
      </p:sp>
      <p:sp>
        <p:nvSpPr>
          <p:cNvPr id="2" name="Content Placeholder 1">
            <a:extLst>
              <a:ext uri="{FF2B5EF4-FFF2-40B4-BE49-F238E27FC236}">
                <a16:creationId xmlns:a16="http://schemas.microsoft.com/office/drawing/2014/main" id="{E795A780-B145-786F-9E0E-BC98907CBA5A}"/>
              </a:ext>
            </a:extLst>
          </p:cNvPr>
          <p:cNvSpPr>
            <a:spLocks noGrp="1"/>
          </p:cNvSpPr>
          <p:nvPr>
            <p:ph idx="1"/>
          </p:nvPr>
        </p:nvSpPr>
        <p:spPr>
          <a:xfrm>
            <a:off x="223952" y="1219200"/>
            <a:ext cx="11170087" cy="5029200"/>
          </a:xfrm>
        </p:spPr>
        <p:txBody>
          <a:bodyPr>
            <a:normAutofit/>
          </a:bodyPr>
          <a:lstStyle/>
          <a:p>
            <a:pPr marL="0" indent="0">
              <a:buNone/>
              <a:defRPr/>
            </a:pPr>
            <a:r>
              <a:rPr lang="en-US" dirty="0"/>
              <a:t>Many organizations today have a new or renewed interest in project management (PM). Why?</a:t>
            </a:r>
            <a:endParaRPr lang="en-US" sz="2600" dirty="0"/>
          </a:p>
          <a:p>
            <a:pPr lvl="0"/>
            <a:r>
              <a:rPr lang="en-US" sz="2800" dirty="0"/>
              <a:t>Demand for projects continues to increase, with GDP contributions from project-oriented industries forecasted to be US$20.2 trillion by 2017. Employers will need 87.7 million individuals working in project management-oriented roles by 2027.”</a:t>
            </a:r>
          </a:p>
          <a:p>
            <a:pPr lvl="0"/>
            <a:r>
              <a:rPr lang="en-US" sz="2800" dirty="0"/>
              <a:t>The job market is good for college graduates who demonstrate the most important attribute employers want: the ability to work as part of a team. </a:t>
            </a:r>
          </a:p>
          <a:p>
            <a:pPr lvl="0"/>
            <a:r>
              <a:rPr lang="en-US" sz="2800" dirty="0"/>
              <a:t>Organizations waste $97 million for every $1 billion spent on projects.</a:t>
            </a:r>
          </a:p>
        </p:txBody>
      </p:sp>
    </p:spTree>
    <p:extLst>
      <p:ext uri="{BB962C8B-B14F-4D97-AF65-F5344CB8AC3E}">
        <p14:creationId xmlns:p14="http://schemas.microsoft.com/office/powerpoint/2010/main" val="2453307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rPr>
              <a:t>What Went Wrong?</a:t>
            </a:r>
            <a:endParaRPr lang="en-MY" dirty="0"/>
          </a:p>
        </p:txBody>
      </p:sp>
      <p:sp>
        <p:nvSpPr>
          <p:cNvPr id="2" name="Rectangle 3">
            <a:extLst>
              <a:ext uri="{FF2B5EF4-FFF2-40B4-BE49-F238E27FC236}">
                <a16:creationId xmlns:a16="http://schemas.microsoft.com/office/drawing/2014/main" id="{2F930591-FD51-0AAE-82CA-A2AFCDA792DF}"/>
              </a:ext>
            </a:extLst>
          </p:cNvPr>
          <p:cNvSpPr>
            <a:spLocks noGrp="1" noChangeArrowheads="1"/>
          </p:cNvSpPr>
          <p:nvPr>
            <p:ph idx="1"/>
          </p:nvPr>
        </p:nvSpPr>
        <p:spPr>
          <a:xfrm>
            <a:off x="190500" y="1697038"/>
            <a:ext cx="10946687" cy="4525962"/>
          </a:xfrm>
        </p:spPr>
        <p:txBody>
          <a:bodyPr>
            <a:normAutofit/>
          </a:bodyPr>
          <a:lstStyle/>
          <a:p>
            <a:pPr marL="365760" indent="-256032" eaLnBrk="1" fontAlgn="auto" hangingPunct="1">
              <a:spcBef>
                <a:spcPct val="100000"/>
              </a:spcBef>
              <a:spcAft>
                <a:spcPts val="0"/>
              </a:spcAft>
              <a:buFont typeface="Wingdings 3"/>
              <a:buChar char=""/>
              <a:defRPr/>
            </a:pPr>
            <a:r>
              <a:rPr lang="en-US" dirty="0"/>
              <a:t>A 1995 Standish Group study (The CHAOS Report) found that only </a:t>
            </a:r>
            <a:r>
              <a:rPr lang="en-US" dirty="0">
                <a:solidFill>
                  <a:srgbClr val="FF0000"/>
                </a:solidFill>
              </a:rPr>
              <a:t>16.2</a:t>
            </a:r>
            <a:r>
              <a:rPr lang="en-US" dirty="0"/>
              <a:t> percent of information technology (IT) application development projects were successful in meeting scope, time, and cost goals. </a:t>
            </a:r>
            <a:r>
              <a:rPr lang="en-US" dirty="0">
                <a:solidFill>
                  <a:srgbClr val="FF0000"/>
                </a:solidFill>
              </a:rPr>
              <a:t>Over 31 percent of the projects were canceled</a:t>
            </a:r>
            <a:r>
              <a:rPr lang="en-US" dirty="0"/>
              <a:t> before completion, costing over $81 billion in the U.S. alone</a:t>
            </a:r>
          </a:p>
          <a:p>
            <a:pPr>
              <a:defRPr/>
            </a:pPr>
            <a:r>
              <a:rPr lang="en-US" dirty="0"/>
              <a:t>A </a:t>
            </a:r>
            <a:r>
              <a:rPr lang="en-US" dirty="0" err="1"/>
              <a:t>PriceWaterhouseCoopers</a:t>
            </a:r>
            <a:r>
              <a:rPr lang="en-US" dirty="0"/>
              <a:t> study of 200 companies from 30 different countries found that </a:t>
            </a:r>
            <a:r>
              <a:rPr lang="en-US" dirty="0">
                <a:solidFill>
                  <a:srgbClr val="FF0000"/>
                </a:solidFill>
              </a:rPr>
              <a:t>over half of </a:t>
            </a:r>
            <a:r>
              <a:rPr lang="en-US" b="1" dirty="0">
                <a:solidFill>
                  <a:srgbClr val="FF0000"/>
                </a:solidFill>
              </a:rPr>
              <a:t>all</a:t>
            </a:r>
            <a:r>
              <a:rPr lang="en-US" dirty="0">
                <a:solidFill>
                  <a:srgbClr val="FF0000"/>
                </a:solidFill>
              </a:rPr>
              <a:t> projects fail</a:t>
            </a:r>
            <a:endParaRPr lang="en-US" i="1" dirty="0"/>
          </a:p>
          <a:p>
            <a:pPr marL="365760" indent="-256032" eaLnBrk="1" fontAlgn="auto" hangingPunct="1">
              <a:spcAft>
                <a:spcPts val="0"/>
              </a:spcAft>
              <a:buFont typeface="Wingdings 3"/>
              <a:buChar char=""/>
              <a:defRPr/>
            </a:pPr>
            <a:endParaRPr lang="en-US" dirty="0"/>
          </a:p>
        </p:txBody>
      </p:sp>
    </p:spTree>
    <p:extLst>
      <p:ext uri="{BB962C8B-B14F-4D97-AF65-F5344CB8AC3E}">
        <p14:creationId xmlns:p14="http://schemas.microsoft.com/office/powerpoint/2010/main" val="3599965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CF71A64F-7839-5DC2-AB91-8A1824EF8661}"/>
              </a:ext>
            </a:extLst>
          </p:cNvPr>
          <p:cNvSpPr txBox="1">
            <a:spLocks noChangeArrowheads="1"/>
          </p:cNvSpPr>
          <p:nvPr/>
        </p:nvSpPr>
        <p:spPr bwMode="auto">
          <a:xfrm>
            <a:off x="325920" y="171897"/>
            <a:ext cx="10503042"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pPr eaLnBrk="1" fontAlgn="auto" hangingPunct="1">
              <a:spcAft>
                <a:spcPts val="0"/>
              </a:spcAft>
              <a:defRPr/>
            </a:pPr>
            <a:r>
              <a:rPr lang="en-US" sz="2800" kern="0" dirty="0">
                <a:solidFill>
                  <a:schemeClr val="tx1"/>
                </a:solidFill>
              </a:rPr>
              <a:t>Advantages of Using Formal Project Management</a:t>
            </a:r>
          </a:p>
        </p:txBody>
      </p:sp>
      <p:sp>
        <p:nvSpPr>
          <p:cNvPr id="4" name="Rectangle 3">
            <a:extLst>
              <a:ext uri="{FF2B5EF4-FFF2-40B4-BE49-F238E27FC236}">
                <a16:creationId xmlns:a16="http://schemas.microsoft.com/office/drawing/2014/main" id="{F0D9D925-E181-BA8A-EA23-6D602566276D}"/>
              </a:ext>
            </a:extLst>
          </p:cNvPr>
          <p:cNvSpPr>
            <a:spLocks noGrp="1" noChangeArrowheads="1"/>
          </p:cNvSpPr>
          <p:nvPr>
            <p:ph idx="1"/>
          </p:nvPr>
        </p:nvSpPr>
        <p:spPr>
          <a:xfrm>
            <a:off x="531813" y="1447800"/>
            <a:ext cx="8154987" cy="4714875"/>
          </a:xfrm>
        </p:spPr>
        <p:txBody>
          <a:bodyPr/>
          <a:lstStyle/>
          <a:p>
            <a:pPr eaLnBrk="1" hangingPunct="1">
              <a:lnSpc>
                <a:spcPct val="90000"/>
              </a:lnSpc>
            </a:pPr>
            <a:r>
              <a:rPr lang="en-US" sz="2800" dirty="0"/>
              <a:t>Better control of financial, physical, and human resources</a:t>
            </a:r>
          </a:p>
          <a:p>
            <a:pPr eaLnBrk="1" hangingPunct="1">
              <a:lnSpc>
                <a:spcPct val="90000"/>
              </a:lnSpc>
            </a:pPr>
            <a:r>
              <a:rPr lang="en-US" sz="2800" dirty="0"/>
              <a:t>Improved customer relations</a:t>
            </a:r>
          </a:p>
          <a:p>
            <a:pPr eaLnBrk="1" hangingPunct="1">
              <a:lnSpc>
                <a:spcPct val="90000"/>
              </a:lnSpc>
            </a:pPr>
            <a:r>
              <a:rPr lang="en-US" sz="2800" dirty="0"/>
              <a:t>Shorter development times</a:t>
            </a:r>
          </a:p>
          <a:p>
            <a:pPr eaLnBrk="1" hangingPunct="1">
              <a:lnSpc>
                <a:spcPct val="90000"/>
              </a:lnSpc>
            </a:pPr>
            <a:r>
              <a:rPr lang="en-US" sz="2800" dirty="0"/>
              <a:t>Lower costs</a:t>
            </a:r>
          </a:p>
          <a:p>
            <a:pPr eaLnBrk="1" hangingPunct="1">
              <a:lnSpc>
                <a:spcPct val="90000"/>
              </a:lnSpc>
            </a:pPr>
            <a:r>
              <a:rPr lang="en-US" sz="2800" dirty="0"/>
              <a:t>Higher quality and increased reliability</a:t>
            </a:r>
          </a:p>
          <a:p>
            <a:pPr eaLnBrk="1" hangingPunct="1">
              <a:lnSpc>
                <a:spcPct val="90000"/>
              </a:lnSpc>
            </a:pPr>
            <a:r>
              <a:rPr lang="en-US" sz="2800" dirty="0"/>
              <a:t>Higher profit margins</a:t>
            </a:r>
          </a:p>
          <a:p>
            <a:pPr eaLnBrk="1" hangingPunct="1">
              <a:lnSpc>
                <a:spcPct val="90000"/>
              </a:lnSpc>
            </a:pPr>
            <a:r>
              <a:rPr lang="en-US" sz="2800" dirty="0"/>
              <a:t>Improved productivity</a:t>
            </a:r>
          </a:p>
          <a:p>
            <a:pPr eaLnBrk="1" hangingPunct="1">
              <a:lnSpc>
                <a:spcPct val="90000"/>
              </a:lnSpc>
            </a:pPr>
            <a:r>
              <a:rPr lang="en-US" sz="2800" dirty="0"/>
              <a:t>Better internal coordination</a:t>
            </a:r>
          </a:p>
          <a:p>
            <a:pPr eaLnBrk="1" hangingPunct="1">
              <a:lnSpc>
                <a:spcPct val="90000"/>
              </a:lnSpc>
            </a:pPr>
            <a:r>
              <a:rPr lang="en-US" sz="2800" dirty="0"/>
              <a:t>Higher worker morale</a:t>
            </a:r>
            <a:endParaRPr lang="en-US" sz="2800" dirty="0">
              <a:solidFill>
                <a:srgbClr val="FF0000"/>
              </a:solidFill>
            </a:endParaRPr>
          </a:p>
        </p:txBody>
      </p:sp>
    </p:spTree>
    <p:extLst>
      <p:ext uri="{BB962C8B-B14F-4D97-AF65-F5344CB8AC3E}">
        <p14:creationId xmlns:p14="http://schemas.microsoft.com/office/powerpoint/2010/main" val="522012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rPr>
              <a:t>What Is a Project?</a:t>
            </a:r>
            <a:endParaRPr lang="en-MY" dirty="0"/>
          </a:p>
        </p:txBody>
      </p:sp>
      <p:sp>
        <p:nvSpPr>
          <p:cNvPr id="2" name="Rectangle 3">
            <a:extLst>
              <a:ext uri="{FF2B5EF4-FFF2-40B4-BE49-F238E27FC236}">
                <a16:creationId xmlns:a16="http://schemas.microsoft.com/office/drawing/2014/main" id="{29C6E0D6-882E-4667-B3D7-2FA30AC8BF56}"/>
              </a:ext>
            </a:extLst>
          </p:cNvPr>
          <p:cNvSpPr>
            <a:spLocks noGrp="1" noChangeArrowheads="1"/>
          </p:cNvSpPr>
          <p:nvPr>
            <p:ph idx="1"/>
          </p:nvPr>
        </p:nvSpPr>
        <p:spPr>
          <a:xfrm>
            <a:off x="571499" y="985091"/>
            <a:ext cx="10072527" cy="4721225"/>
          </a:xfrm>
        </p:spPr>
        <p:txBody>
          <a:bodyPr/>
          <a:lstStyle/>
          <a:p>
            <a:pPr eaLnBrk="1" hangingPunct="1">
              <a:spcBef>
                <a:spcPct val="70000"/>
              </a:spcBef>
            </a:pPr>
            <a:r>
              <a:rPr lang="en-US" dirty="0"/>
              <a:t>A </a:t>
            </a:r>
            <a:r>
              <a:rPr lang="en-US" b="1" dirty="0"/>
              <a:t>project</a:t>
            </a:r>
            <a:r>
              <a:rPr lang="en-US" dirty="0"/>
              <a:t> is  </a:t>
            </a:r>
            <a:r>
              <a:rPr lang="en-US" dirty="0">
                <a:latin typeface="Adobe Garamond Pro Bold" pitchFamily="18" charset="0"/>
              </a:rPr>
              <a:t>“</a:t>
            </a:r>
            <a:r>
              <a:rPr lang="en-US" dirty="0"/>
              <a:t>a temporary endeavor undertaken to create a unique product, service, or result</a:t>
            </a:r>
            <a:r>
              <a:rPr lang="en-US" dirty="0">
                <a:latin typeface="Adobe Garamond Pro Bold" pitchFamily="18" charset="0"/>
              </a:rPr>
              <a:t>”</a:t>
            </a:r>
            <a:r>
              <a:rPr lang="en-US" dirty="0"/>
              <a:t>*</a:t>
            </a:r>
          </a:p>
          <a:p>
            <a:pPr eaLnBrk="1" hangingPunct="1">
              <a:spcBef>
                <a:spcPct val="70000"/>
              </a:spcBef>
            </a:pPr>
            <a:r>
              <a:rPr lang="en-US" dirty="0"/>
              <a:t>Operations is work done to sustain the business</a:t>
            </a:r>
          </a:p>
          <a:p>
            <a:pPr eaLnBrk="1" hangingPunct="1">
              <a:spcBef>
                <a:spcPct val="70000"/>
              </a:spcBef>
            </a:pPr>
            <a:r>
              <a:rPr lang="en-US" dirty="0"/>
              <a:t>Projects end when their objectives have been reached, or the project has been terminated</a:t>
            </a:r>
          </a:p>
        </p:txBody>
      </p:sp>
      <p:sp>
        <p:nvSpPr>
          <p:cNvPr id="3" name="Text Box 4">
            <a:extLst>
              <a:ext uri="{FF2B5EF4-FFF2-40B4-BE49-F238E27FC236}">
                <a16:creationId xmlns:a16="http://schemas.microsoft.com/office/drawing/2014/main" id="{125651A9-CA12-3051-019A-03F08C37E1CC}"/>
              </a:ext>
            </a:extLst>
          </p:cNvPr>
          <p:cNvSpPr txBox="1">
            <a:spLocks noChangeArrowheads="1"/>
          </p:cNvSpPr>
          <p:nvPr/>
        </p:nvSpPr>
        <p:spPr bwMode="auto">
          <a:xfrm>
            <a:off x="3857090" y="5410850"/>
            <a:ext cx="7848600" cy="590931"/>
          </a:xfrm>
          <a:prstGeom prst="rect">
            <a:avLst/>
          </a:prstGeom>
          <a:noFill/>
          <a:ln w="9525" algn="ctr">
            <a:noFill/>
            <a:miter lim="800000"/>
            <a:headEnd/>
            <a:tailEnd/>
          </a:ln>
        </p:spPr>
        <p:txBody>
          <a:bodyPr>
            <a:spAutoFit/>
          </a:bodyPr>
          <a:lstStyle/>
          <a:p>
            <a:pPr marL="342900" indent="-342900">
              <a:spcBef>
                <a:spcPct val="50000"/>
              </a:spcBef>
              <a:buFontTx/>
              <a:buNone/>
            </a:pPr>
            <a:r>
              <a:rPr lang="en-US" sz="1800" dirty="0"/>
              <a:t>    *Project Management Institute, Inc., </a:t>
            </a:r>
            <a:r>
              <a:rPr lang="en-US" sz="1800" i="1" dirty="0"/>
              <a:t>A Guide to the Project Management Body of  Knowledge (PMBOK</a:t>
            </a:r>
            <a:r>
              <a:rPr lang="en-US" sz="1800" i="1" baseline="30000" dirty="0"/>
              <a:t>®</a:t>
            </a:r>
            <a:r>
              <a:rPr lang="en-US" sz="1800" i="1" dirty="0"/>
              <a:t> Guide – Sixth Edition)</a:t>
            </a:r>
            <a:r>
              <a:rPr lang="en-US" sz="1800" dirty="0"/>
              <a:t> (2017).</a:t>
            </a:r>
            <a:endParaRPr lang="en-US" sz="1800" i="1" dirty="0"/>
          </a:p>
        </p:txBody>
      </p:sp>
    </p:spTree>
    <p:extLst>
      <p:ext uri="{BB962C8B-B14F-4D97-AF65-F5344CB8AC3E}">
        <p14:creationId xmlns:p14="http://schemas.microsoft.com/office/powerpoint/2010/main" val="1498029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US" sz="3200" dirty="0">
                <a:solidFill>
                  <a:schemeClr val="tx1"/>
                </a:solidFill>
              </a:rPr>
              <a:t>Examples of Projects</a:t>
            </a:r>
            <a:endParaRPr lang="en-MY" dirty="0"/>
          </a:p>
        </p:txBody>
      </p:sp>
      <p:sp>
        <p:nvSpPr>
          <p:cNvPr id="2" name="Rectangle 3">
            <a:extLst>
              <a:ext uri="{FF2B5EF4-FFF2-40B4-BE49-F238E27FC236}">
                <a16:creationId xmlns:a16="http://schemas.microsoft.com/office/drawing/2014/main" id="{13D8E76A-ADD9-A820-3243-E7496F8CA482}"/>
              </a:ext>
            </a:extLst>
          </p:cNvPr>
          <p:cNvSpPr>
            <a:spLocks noGrp="1" noChangeArrowheads="1"/>
          </p:cNvSpPr>
          <p:nvPr>
            <p:ph idx="1"/>
          </p:nvPr>
        </p:nvSpPr>
        <p:spPr>
          <a:xfrm>
            <a:off x="616685" y="1295400"/>
            <a:ext cx="10315017" cy="4648200"/>
          </a:xfrm>
        </p:spPr>
        <p:txBody>
          <a:bodyPr>
            <a:normAutofit/>
          </a:bodyPr>
          <a:lstStyle/>
          <a:p>
            <a:pPr lvl="0"/>
            <a:r>
              <a:rPr lang="en-US" sz="2400" dirty="0"/>
              <a:t>A young couple hires a firm to design and build them a new house</a:t>
            </a:r>
          </a:p>
          <a:p>
            <a:pPr lvl="0"/>
            <a:r>
              <a:rPr lang="en-US" sz="2400" dirty="0"/>
              <a:t>A medical technology firm develops a device that connects to smart phones</a:t>
            </a:r>
          </a:p>
          <a:p>
            <a:pPr lvl="0"/>
            <a:r>
              <a:rPr lang="en-US" sz="2400" dirty="0"/>
              <a:t>A group of musicians starts a company to help children develop their musical talents</a:t>
            </a:r>
          </a:p>
          <a:p>
            <a:pPr lvl="0"/>
            <a:r>
              <a:rPr lang="en-US" sz="2400" dirty="0"/>
              <a:t>A pharmaceutical company launches a new drug</a:t>
            </a:r>
          </a:p>
          <a:p>
            <a:pPr lvl="0"/>
            <a:r>
              <a:rPr lang="en-US" sz="2400" dirty="0"/>
              <a:t>A television network develops a system to allow viewers to vote for contestants and provide other feedback on programs</a:t>
            </a:r>
          </a:p>
          <a:p>
            <a:pPr lvl="0"/>
            <a:r>
              <a:rPr lang="en-US" sz="2400" dirty="0"/>
              <a:t>The automobile industry develops standards for electric cars</a:t>
            </a:r>
          </a:p>
          <a:p>
            <a:pPr lvl="0"/>
            <a:r>
              <a:rPr lang="en-US" sz="2400" dirty="0"/>
              <a:t>A government group develops a program to track child immunizations</a:t>
            </a:r>
          </a:p>
        </p:txBody>
      </p:sp>
    </p:spTree>
    <p:extLst>
      <p:ext uri="{BB962C8B-B14F-4D97-AF65-F5344CB8AC3E}">
        <p14:creationId xmlns:p14="http://schemas.microsoft.com/office/powerpoint/2010/main" val="1296968256"/>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0C09830CF6CB84B8D12D02B69700FAF" ma:contentTypeVersion="14" ma:contentTypeDescription="Create a new document." ma:contentTypeScope="" ma:versionID="91bb3fc2fda44f6dca498e4986d3c34f">
  <xsd:schema xmlns:xsd="http://www.w3.org/2001/XMLSchema" xmlns:xs="http://www.w3.org/2001/XMLSchema" xmlns:p="http://schemas.microsoft.com/office/2006/metadata/properties" xmlns:ns3="c0f90a4e-2534-4174-991f-0eb794d5b859" xmlns:ns4="d2981e9c-0c44-4237-a41f-50944ddb2e5d" targetNamespace="http://schemas.microsoft.com/office/2006/metadata/properties" ma:root="true" ma:fieldsID="d346f1bbf5bc0d23fe733b73729b7857" ns3:_="" ns4:_="">
    <xsd:import namespace="c0f90a4e-2534-4174-991f-0eb794d5b859"/>
    <xsd:import namespace="d2981e9c-0c44-4237-a41f-50944ddb2e5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OCR"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f90a4e-2534-4174-991f-0eb794d5b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2981e9c-0c44-4237-a41f-50944ddb2e5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ED3909F-E191-4C23-B23C-BA46B5ADDDA2}">
  <ds:schemaRefs>
    <ds:schemaRef ds:uri="http://purl.org/dc/terms/"/>
    <ds:schemaRef ds:uri="http://schemas.microsoft.com/office/2006/documentManagement/types"/>
    <ds:schemaRef ds:uri="d2981e9c-0c44-4237-a41f-50944ddb2e5d"/>
    <ds:schemaRef ds:uri="http://schemas.microsoft.com/office/infopath/2007/PartnerControls"/>
    <ds:schemaRef ds:uri="http://purl.org/dc/elements/1.1/"/>
    <ds:schemaRef ds:uri="http://schemas.microsoft.com/office/2006/metadata/properties"/>
    <ds:schemaRef ds:uri="c0f90a4e-2534-4174-991f-0eb794d5b859"/>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AB6039F5-814C-4C5B-A6B0-438D9C48FD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f90a4e-2534-4174-991f-0eb794d5b859"/>
    <ds:schemaRef ds:uri="d2981e9c-0c44-4237-a41f-50944ddb2e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374C82B-844E-4C6D-B41E-036AD4E59A6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1697</TotalTime>
  <Pages>11</Pages>
  <Words>2684</Words>
  <Application>Microsoft Office PowerPoint</Application>
  <PresentationFormat>Widescreen</PresentationFormat>
  <Paragraphs>244</Paragraphs>
  <Slides>36</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36</vt:i4>
      </vt:variant>
    </vt:vector>
  </HeadingPairs>
  <TitlesOfParts>
    <vt:vector size="46" baseType="lpstr">
      <vt:lpstr>Adobe Garamond Pro Bold</vt:lpstr>
      <vt:lpstr>Arial</vt:lpstr>
      <vt:lpstr>Arial Unicode MS</vt:lpstr>
      <vt:lpstr>Calibri</vt:lpstr>
      <vt:lpstr>Century Gothic</vt:lpstr>
      <vt:lpstr>Montserrat</vt:lpstr>
      <vt:lpstr>New York</vt:lpstr>
      <vt:lpstr>PT Sans</vt:lpstr>
      <vt:lpstr>Wingdings 3</vt:lpstr>
      <vt:lpstr>UCTI-Template-foundation-level</vt:lpstr>
      <vt:lpstr>PowerPoint Presentation</vt:lpstr>
      <vt:lpstr>TOPIC LEARNING OUTCOMES</vt:lpstr>
      <vt:lpstr>Key Terms You Must Be Able To Use</vt:lpstr>
      <vt:lpstr>Recap From Last Lesson</vt:lpstr>
      <vt:lpstr>Introduction</vt:lpstr>
      <vt:lpstr>What Went Wrong?</vt:lpstr>
      <vt:lpstr>PowerPoint Presentation</vt:lpstr>
      <vt:lpstr>What Is a Project?</vt:lpstr>
      <vt:lpstr>Examples of Projects</vt:lpstr>
      <vt:lpstr>Project Attributes</vt:lpstr>
      <vt:lpstr>Project Constraints</vt:lpstr>
      <vt:lpstr>PowerPoint Presentation</vt:lpstr>
      <vt:lpstr>What is Project Management?</vt:lpstr>
      <vt:lpstr>Figure 1-3. Project Management Framework</vt:lpstr>
      <vt:lpstr>Project Stakeholders</vt:lpstr>
      <vt:lpstr>Project Management Knowledge Areas</vt:lpstr>
      <vt:lpstr>Project Management Knowledge Areas (continued)</vt:lpstr>
      <vt:lpstr>Project Management Tools and Techniques</vt:lpstr>
      <vt:lpstr>Figure 1-4. Common Project Management Tools and Techniques by Knowledge Areas</vt:lpstr>
      <vt:lpstr>Figure 1-4. Common Project Management Tools and Techniques by Knowledge Areas (continued)</vt:lpstr>
      <vt:lpstr>Tools and Techniques by Purpose</vt:lpstr>
      <vt:lpstr>Project Success</vt:lpstr>
      <vt:lpstr>Programs and Megaprojects</vt:lpstr>
      <vt:lpstr>Figure 1-5. Example Programs</vt:lpstr>
      <vt:lpstr>Project Portfolio Management</vt:lpstr>
      <vt:lpstr>Project and Program Management Compared to Project Portfolio Management</vt:lpstr>
      <vt:lpstr>PowerPoint Presentation</vt:lpstr>
      <vt:lpstr>The Project Management Profession</vt:lpstr>
      <vt:lpstr>Suggested Skills for Project Managers</vt:lpstr>
      <vt:lpstr>PMI Talent Triangle</vt:lpstr>
      <vt:lpstr>Additional Skills for Program and Portfolio Managers</vt:lpstr>
      <vt:lpstr>Project Management Careers</vt:lpstr>
      <vt:lpstr>Project Management Career Path</vt:lpstr>
      <vt:lpstr>Quick Review Question</vt:lpstr>
      <vt:lpstr>Summary of Main Teaching Points</vt:lpstr>
      <vt:lpstr>What To Expect Next Week</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Vijayaraj C. Vijayasingam</cp:lastModifiedBy>
  <cp:revision>332</cp:revision>
  <cp:lastPrinted>2023-02-03T03:07:34Z</cp:lastPrinted>
  <dcterms:created xsi:type="dcterms:W3CDTF">2005-08-02T10:18:20Z</dcterms:created>
  <dcterms:modified xsi:type="dcterms:W3CDTF">2023-09-04T07:24:58Z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0x01010050C09830CF6CB84B8D12D02B69700FAF</vt:lpwstr>
  </property>
</Properties>
</file>

<file path=docProps/thumbnail.jpeg>
</file>